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gif" ContentType="image/gif"/>
  <Default Extension="avi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5"/>
  </p:notesMasterIdLst>
  <p:sldIdLst>
    <p:sldId id="329" r:id="rId2"/>
    <p:sldId id="297" r:id="rId3"/>
    <p:sldId id="338" r:id="rId4"/>
    <p:sldId id="363" r:id="rId5"/>
    <p:sldId id="352" r:id="rId6"/>
    <p:sldId id="339" r:id="rId7"/>
    <p:sldId id="368" r:id="rId8"/>
    <p:sldId id="365" r:id="rId9"/>
    <p:sldId id="364" r:id="rId10"/>
    <p:sldId id="304" r:id="rId11"/>
    <p:sldId id="360" r:id="rId12"/>
    <p:sldId id="305" r:id="rId13"/>
    <p:sldId id="306" r:id="rId14"/>
    <p:sldId id="359" r:id="rId15"/>
    <p:sldId id="367" r:id="rId16"/>
    <p:sldId id="302" r:id="rId17"/>
    <p:sldId id="308" r:id="rId18"/>
    <p:sldId id="351" r:id="rId19"/>
    <p:sldId id="361" r:id="rId20"/>
    <p:sldId id="370" r:id="rId21"/>
    <p:sldId id="366" r:id="rId22"/>
    <p:sldId id="336" r:id="rId23"/>
    <p:sldId id="290" r:id="rId24"/>
    <p:sldId id="323" r:id="rId25"/>
    <p:sldId id="357" r:id="rId26"/>
    <p:sldId id="322" r:id="rId27"/>
    <p:sldId id="291" r:id="rId28"/>
    <p:sldId id="292" r:id="rId29"/>
    <p:sldId id="293" r:id="rId30"/>
    <p:sldId id="320" r:id="rId31"/>
    <p:sldId id="321" r:id="rId32"/>
    <p:sldId id="319" r:id="rId33"/>
    <p:sldId id="362" r:id="rId3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470BA78F-C41B-4D55-8F6B-A094BF839B1C}">
          <p14:sldIdLst>
            <p14:sldId id="329"/>
          </p14:sldIdLst>
        </p14:section>
        <p14:section name="Motivation" id="{12410175-8FA9-41F8-9C3E-BDEBB77AA0F6}">
          <p14:sldIdLst>
            <p14:sldId id="297"/>
            <p14:sldId id="338"/>
            <p14:sldId id="363"/>
            <p14:sldId id="352"/>
          </p14:sldIdLst>
        </p14:section>
        <p14:section name="FAST" id="{BEB46234-DA90-4EE5-953F-2A39030ADB5E}">
          <p14:sldIdLst>
            <p14:sldId id="339"/>
            <p14:sldId id="368"/>
          </p14:sldIdLst>
        </p14:section>
        <p14:section name="Expressiveness" id="{CFE754E1-2669-4F41-88DC-9087950EA322}">
          <p14:sldIdLst>
            <p14:sldId id="365"/>
            <p14:sldId id="364"/>
            <p14:sldId id="304"/>
            <p14:sldId id="360"/>
            <p14:sldId id="305"/>
            <p14:sldId id="306"/>
            <p14:sldId id="359"/>
            <p14:sldId id="367"/>
            <p14:sldId id="302"/>
            <p14:sldId id="308"/>
            <p14:sldId id="351"/>
            <p14:sldId id="361"/>
            <p14:sldId id="370"/>
          </p14:sldIdLst>
        </p14:section>
        <p14:section name="Applications" id="{B77EB73E-07CD-44CB-89A2-512AE602F6AD}">
          <p14:sldIdLst>
            <p14:sldId id="366"/>
            <p14:sldId id="336"/>
            <p14:sldId id="290"/>
            <p14:sldId id="323"/>
            <p14:sldId id="357"/>
            <p14:sldId id="322"/>
            <p14:sldId id="291"/>
            <p14:sldId id="292"/>
            <p14:sldId id="293"/>
            <p14:sldId id="320"/>
          </p14:sldIdLst>
        </p14:section>
        <p14:section name="Demo" id="{904CA1C7-18DF-4427-8036-E770825D71A2}">
          <p14:sldIdLst>
            <p14:sldId id="321"/>
          </p14:sldIdLst>
        </p14:section>
        <p14:section name="Conclusions" id="{D8C538F2-6FC1-4677-8F02-0839ABD0844C}">
          <p14:sldIdLst>
            <p14:sldId id="319"/>
            <p14:sldId id="3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6F00"/>
    <a:srgbClr val="FFC409"/>
    <a:srgbClr val="FF0000"/>
    <a:srgbClr val="FEADA0"/>
    <a:srgbClr val="0000FF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93103" autoAdjust="0"/>
  </p:normalViewPr>
  <p:slideViewPr>
    <p:cSldViewPr>
      <p:cViewPr>
        <p:scale>
          <a:sx n="125" d="100"/>
          <a:sy n="125" d="100"/>
        </p:scale>
        <p:origin x="-80" y="18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utomata\Docs\Papers\PLDI13\data\deforestation-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019516124841"/>
          <c:y val="0.0166294056992876"/>
          <c:w val="0.849066292456017"/>
          <c:h val="0.85126033774080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Data!$F$43</c:f>
              <c:strCache>
                <c:ptCount val="1"/>
                <c:pt idx="0">
                  <c:v>Fast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pPr>
              <a:ln>
                <a:solidFill>
                  <a:srgbClr val="0070C0"/>
                </a:solidFill>
              </a:ln>
            </c:spPr>
          </c:marker>
          <c:xVal>
            <c:numRef>
              <c:f>Data!$E$44:$E$52</c:f>
              <c:numCache>
                <c:formatCode>General</c:formatCode>
                <c:ptCount val="9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  <c:pt idx="6">
                  <c:v>128.0</c:v>
                </c:pt>
                <c:pt idx="7">
                  <c:v>256.0</c:v>
                </c:pt>
                <c:pt idx="8">
                  <c:v>512.0</c:v>
                </c:pt>
              </c:numCache>
            </c:numRef>
          </c:xVal>
          <c:yVal>
            <c:numRef>
              <c:f>Data!$F$44:$F$52</c:f>
              <c:numCache>
                <c:formatCode>General</c:formatCode>
                <c:ptCount val="9"/>
                <c:pt idx="0">
                  <c:v>3.331999999999997</c:v>
                </c:pt>
                <c:pt idx="1">
                  <c:v>3.474999999999999</c:v>
                </c:pt>
                <c:pt idx="2">
                  <c:v>4.27100000000001</c:v>
                </c:pt>
                <c:pt idx="3">
                  <c:v>5.062999999999985</c:v>
                </c:pt>
                <c:pt idx="4">
                  <c:v>7.207</c:v>
                </c:pt>
                <c:pt idx="5">
                  <c:v>11.12</c:v>
                </c:pt>
                <c:pt idx="6">
                  <c:v>19.73</c:v>
                </c:pt>
                <c:pt idx="7">
                  <c:v>35.65</c:v>
                </c:pt>
                <c:pt idx="8">
                  <c:v>69.26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Data!$G$43</c:f>
              <c:strCache>
                <c:ptCount val="1"/>
                <c:pt idx="0">
                  <c:v>No Fast</c:v>
                </c:pt>
              </c:strCache>
            </c:strRef>
          </c:tx>
          <c:spPr>
            <a:ln w="38100"/>
          </c:spPr>
          <c:marker>
            <c:symbol val="circle"/>
            <c:size val="7"/>
          </c:marker>
          <c:dLbls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0138888888888888"/>
                  <c:y val="0.116722783389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Data!$E$44:$E$52</c:f>
              <c:numCache>
                <c:formatCode>General</c:formatCode>
                <c:ptCount val="9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  <c:pt idx="6">
                  <c:v>128.0</c:v>
                </c:pt>
                <c:pt idx="7">
                  <c:v>256.0</c:v>
                </c:pt>
                <c:pt idx="8">
                  <c:v>512.0</c:v>
                </c:pt>
              </c:numCache>
            </c:numRef>
          </c:xVal>
          <c:yVal>
            <c:numRef>
              <c:f>Data!$G$44:$G$52</c:f>
              <c:numCache>
                <c:formatCode>General</c:formatCode>
                <c:ptCount val="9"/>
                <c:pt idx="0">
                  <c:v>6.62899999999998</c:v>
                </c:pt>
                <c:pt idx="1">
                  <c:v>13.08</c:v>
                </c:pt>
                <c:pt idx="2">
                  <c:v>24.68</c:v>
                </c:pt>
                <c:pt idx="3">
                  <c:v>93.6</c:v>
                </c:pt>
                <c:pt idx="4">
                  <c:v>110.4</c:v>
                </c:pt>
                <c:pt idx="5">
                  <c:v>284.1</c:v>
                </c:pt>
                <c:pt idx="6">
                  <c:v>711.7</c:v>
                </c:pt>
                <c:pt idx="7" formatCode="_(* #,##0_);_(* \(#,##0\);_(* &quot;-&quot;??_);_(@_)">
                  <c:v>1313.0</c:v>
                </c:pt>
                <c:pt idx="8" formatCode="_(* #,##0_);_(* \(#,##0\);_(* &quot;-&quot;??_);_(@_)">
                  <c:v>4686.0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1824920"/>
        <c:axId val="2052959768"/>
      </c:scatterChart>
      <c:valAx>
        <c:axId val="-2141824920"/>
        <c:scaling>
          <c:orientation val="minMax"/>
          <c:max val="512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dirty="0"/>
                  <a:t>Number</a:t>
                </a:r>
                <a:r>
                  <a:rPr lang="en-US" sz="1600" baseline="0" dirty="0"/>
                  <a:t> of composed </a:t>
                </a:r>
                <a:r>
                  <a:rPr lang="en-US" sz="1600" baseline="0" dirty="0" smtClean="0"/>
                  <a:t>map functions</a:t>
                </a:r>
                <a:endParaRPr lang="en-US" sz="16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52959768"/>
        <c:crosses val="autoZero"/>
        <c:crossBetween val="midCat"/>
      </c:valAx>
      <c:valAx>
        <c:axId val="205295976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 dirty="0"/>
                  <a:t>Milliseconds</a:t>
                </a:r>
                <a:endParaRPr lang="en-US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-2141824920"/>
        <c:crosses val="autoZero"/>
        <c:crossBetween val="midCat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2000" b="1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000" b="1"/>
            </a:pPr>
            <a:endParaRPr lang="en-US"/>
          </a:p>
        </c:txPr>
      </c:legendEntry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6B866E-084F-4782-A1FC-A2826931AF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828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B866E-084F-4782-A1FC-A2826931AFC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8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B866E-084F-4782-A1FC-A2826931AFC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61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B866E-084F-4782-A1FC-A2826931AFC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61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B866E-084F-4782-A1FC-A2826931AFC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761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B866E-084F-4782-A1FC-A2826931AFC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761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B866E-084F-4782-A1FC-A2826931AFC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61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B866E-084F-4782-A1FC-A2826931AFC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D65AE9-4C7D-4E4C-B6DC-21B2657ECE1F}" type="slidenum">
              <a:rPr lang="en-US"/>
              <a:pPr/>
              <a:t>27</a:t>
            </a:fld>
            <a:endParaRPr lang="en-US"/>
          </a:p>
        </p:txBody>
      </p:sp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30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BA29E22A-D0BE-4A96-976C-C0463FB5B37D}" type="slidenum">
              <a:rPr lang="en-US" sz="1200">
                <a:latin typeface="Calibri" pitchFamily="34" charset="0"/>
              </a:rPr>
              <a:pPr algn="r"/>
              <a:t>27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B866E-084F-4782-A1FC-A2826931AFC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61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78FA-CBB0-4DCC-812F-26F4EFBFC8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25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894C-C1C1-4898-B653-2A3E78A4BF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79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9ABD-1F9A-47C6-9EF2-DABF73190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1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E1E4-F064-4601-B143-0B7D060B57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7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2581-AE0A-4732-9526-75C3E3C071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19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C9E0-E3F5-4CD7-8C72-B4BC8AD48F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932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CD825-89D6-4BDC-8024-3239984205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4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EEA5-4CF6-4BC0-ADC5-3E081D802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33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972D-FC46-40AB-BB31-3EC295874E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45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00D65-D92F-45B5-8CCD-C0FD561CA5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110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43C8E-8A84-40CF-9A96-A6F74B675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60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18E8F-30FE-4E88-9F0A-DE687DDE35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99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1" Type="http://schemas.microsoft.com/office/2007/relationships/media" Target="../media/media1.avi"/><Relationship Id="rId2" Type="http://schemas.openxmlformats.org/officeDocument/2006/relationships/video" Target="../media/media1.avi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ise4fun.com/Fast/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rise4fun.com/Fast/jN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3493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chemeClr val="tx2"/>
                </a:solidFill>
              </a:rPr>
              <a:t>FAST</a:t>
            </a:r>
            <a:r>
              <a:rPr lang="en-US" sz="4000" b="1" dirty="0" smtClean="0">
                <a:solidFill>
                  <a:schemeClr val="tx2"/>
                </a:solidFill>
              </a:rPr>
              <a:t>:</a:t>
            </a:r>
            <a:r>
              <a:rPr lang="en-US" sz="6600" b="1" dirty="0" smtClean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a Transducer Based Language for Manipulating Trees</a:t>
            </a:r>
            <a:endParaRPr lang="en-US" sz="7200" b="1" dirty="0" smtClean="0">
              <a:solidFill>
                <a:schemeClr val="tx2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pPr algn="l">
              <a:spcBef>
                <a:spcPct val="50000"/>
              </a:spcBef>
            </a:pPr>
            <a:r>
              <a:rPr lang="en-US" sz="5100" dirty="0" smtClean="0">
                <a:solidFill>
                  <a:schemeClr val="tx1"/>
                </a:solidFill>
              </a:rPr>
              <a:t>Presented By:</a:t>
            </a:r>
          </a:p>
          <a:p>
            <a:pPr algn="l">
              <a:spcBef>
                <a:spcPct val="50000"/>
              </a:spcBef>
            </a:pPr>
            <a:r>
              <a:rPr lang="en-US" sz="5100" b="1" dirty="0" smtClean="0">
                <a:solidFill>
                  <a:schemeClr val="tx1"/>
                </a:solidFill>
              </a:rPr>
              <a:t>Loris D’Antoni </a:t>
            </a:r>
          </a:p>
          <a:p>
            <a:pPr algn="l">
              <a:spcBef>
                <a:spcPct val="50000"/>
              </a:spcBef>
            </a:pPr>
            <a:endParaRPr lang="en-US" b="1" dirty="0" smtClean="0"/>
          </a:p>
          <a:p>
            <a:pPr algn="l">
              <a:spcBef>
                <a:spcPct val="50000"/>
              </a:spcBef>
            </a:pPr>
            <a:r>
              <a:rPr lang="en-US" sz="4500" dirty="0" smtClean="0"/>
              <a:t>Joint work with:</a:t>
            </a:r>
          </a:p>
          <a:p>
            <a:pPr algn="l">
              <a:spcBef>
                <a:spcPct val="50000"/>
              </a:spcBef>
            </a:pPr>
            <a:r>
              <a:rPr lang="en-US" sz="4500" dirty="0" smtClean="0"/>
              <a:t>Margus Veanes, Ben Livshits, David Molnar</a:t>
            </a:r>
          </a:p>
        </p:txBody>
      </p:sp>
      <p:pic>
        <p:nvPicPr>
          <p:cNvPr id="6" name="Picture 2" descr="http://2013f.pennapps.com/assets/images/penn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810000"/>
            <a:ext cx="2305049" cy="960437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</p:pic>
      <p:sp>
        <p:nvSpPr>
          <p:cNvPr id="33794" name="AutoShape 2" descr="data:image/jpeg;base64,/9j/4AAQSkZJRgABAQAAAQABAAD/2wCEAAkGBhQREBQUEhQUFBQWGRoYFxUWFBgcFBgfGBYYFRoaGxcXHCcgGRojGhUVIDsgJCopLSwsFx4xNTAqNyYrLCkBCQoKBQUFDQUFDSkYEhgpKSkpKSkpKSkpKSkpKSkpKSkpKSkpKSkpKSkpKSkpKSkpKSkpKSkpKSkpKSkpKSkpKf/AABEIAHYBqQMBIgACEQEDEQH/xAAcAAEAAwADAQEAAAAAAAAAAAAABgcIAwQFAQL/xABSEAACAQMABgUGCQkECAUFAAABAgMABBEFBgcSITEIE0FRYSIzcXKBkTJCUlSho7Gy0hQYIzVidIKisxVzksEkQ4OTlLTC0RY0Y8PxFyUmNkT/xAAUAQEAAAAAAAAAAAAAAAAAAAAA/8QAFBEBAAAAAAAAAAAAAAAAAAAAAP/aAAwDAQACEQMRAD8A+bMdrN3Nfxw30oeKcFEPVxruyDBXiijOfg472WryrMugdXWn0FPcxZE1nddarD4W71UW/j1d1X/2fjWgNTdYlv7GC4GMuvlgfFdfJdfYwPsxQc+sunEsrSa4f4MSFsfKPJV9LMVHtqtdjuvd7f3k8d3LvqsIdV6uNcEuuDlVBxut299c+1e5a/vrPRER4OwluCPiqM49yiRsd/V11tm8KprHpRFAVVUqoHIBZIwAPAAAUEt1u1Wvrm+tJra8MEMRHWx7zjew+8Tur5Mm8vk4bgMeJqZVXev2tVzbaW0ZBDLuRTuolXcQ7wM0ac2UkcGI4EVIde9c49F2Zncb7E7scecb7EE4z2KACSe4d+KCR0qptH6H0/pCMTyXy2QcbyQrEMgHiN4YyOHYzMe/HKplqzDfwWcwv5UlmQuY5UC4ZBGpUkBRx3t/mOzt50EnpVH6ma5aY0rbmC3lUSqxea7kjQCNCqiONVRMFmYSnO6TgcxUw0vrXPoXRSG+dbq8LMiEHCuSzMpPkghVTGeHPA7c0FgUqqbPV3T92gml0gtoWG8sCxjyQeIDADgfAlj38eFcuq+vF7a6RXRultx2k8zcKAA+c7ucABgxUrnAIYYOc5AWjSq62ka53UV3baPsN1Li54mVwCEUsyjAII+I5JIOAvAEnh+tC6saZt7mF5NILcwFh10bIAd0g53cqeRxyK/5UFh0qD7SdoDaPEUFtGJby4OIkPELkhQxA4kljgDIyc8eHHxE1P0/IvWPpRI5Tx6oIOrH7JZUx/KfbQWnVY7ZdNT79lYW8hiN5JuvIpIbG/HGFyOOCZMnGM7uORNdnZ5r9cS3UujtJKqXkWSHAAEgGCeA4b2GDArwKnkMcYBr5ovSaaS0etzdRSTPL/ozqgCxHrowCwEQz5RQ8m+CfaFr6l7NbfRbu8DzM0ihX6xlIODneAVRg8TXPqvrwl/c3kEcbp+SsEZmI8s70iHCjOADGeJPHPIV40Og9OC1kVr+A3BkQxydWu6qANvqR1HMkr2HlzFV1qDorSkl5pFbO7hilSXFw7ICJG6yYZUGJsDeEh5L8IewNBk19qDaw6Iu3t4UlbrZRGoaRVcp1gjk3zuxAEb7GLB3cDdORglWlGgYmWEBgyjLFVfG8qkkqpwcDA7ByGB2UHo0pSgUpSgUpSgUpSgUpSgUpSgUpSgUpSgUpSgUpSgUpSgUpSgUpSgUpSgUpSgUpSgqXo9xB9HXSsAVacgg8iDDGCD4Yrg1B0iNDX+kNH3DEQIGuYWPyVTeOO8mIL7Ymr39i+q1zYWk8d1H1TtNvqN5GyOrRc5RiOamurti2dy6Q6iW0UGZT1T+UFzG+TvEkjIU54cyHbnQcGx2xe6mu9LTjy7h2SIH4qKRvY8Mqif7I99dbZ9/+zaW9Df1UqztCaIS0toreP4ESBB3nA4k+JOSfEmoRqdqpcwac0jcyxbsEwbq33kO9mRW+CGLDgDzAoPJ2pfr3Qv94v8AzEVfjbeQbzRKyeZMp388vO24bP8ACT7zXs6/aq3NzpbRk8MW/FA6mVt5BugTRvyZgTwUngDyr3Noeo66VtOqLBJUO/E5HANjBDY47rA4PsPZQSmutpPzEvqN901WGjtYtP2aCCbR4uyg3VmWQeUBwBZgTvekhT38eNTPVtr+WzmN/HHHO5fcijIwqGNQqkgnyt7fPM8+zkAiHR2iA0ZK2OJuCCfRDDj7T76622TH9qaHEnmet45+D5+Dez7MVINjOrNxYaPeK6j6qQzM4XeVuBjiXOUJHNW91eltG1FXStr1e8EmQ78Uh5A4wVbHHdYcDjlgHjjBCV1Ue2gD+0dD7nneu4Y546633f5s/TXLY6zaftUEM2jhdMo3VmWQeVjgCxUkMfHCnvrt6rakXlzpAaS0tuLIgxBboQVj54JwSBjeYgZJJOSRgCg9LaNs5bSDRXFtN1F3B8BzndYBt4AkcVIbJDAHmcg9nh6v7Sb20vIrHTEIVpCFjuFwAxY7qk7vkspYgZXGMjK90g1x0vpW2uleytVu7UxqGTeAdXDPkg5DYKlOxhw7O2Nf2BpLTN/az31utlbWrb4TeDSOd5HI4HPExoMkKAAcZNB+NMnOuNr1vwepHV55Z6qfGP49721b1QXaXs/e/wCquLVxFeW5zGxOAwB3gpbjukNxB5cSDzyPHi1y0+i9U2ileUcOtEgEZ8SA+PcwHooOpp8f/mFl1fwuqHWY/u7jOf4N36K5Nq/650J/fL/zEFezs/1DnhuZdIaRdZL2YY3V4rEpxkZHDOFVeHAAYycmuPaFqrc3Wk9FzQx78UEgaVt5BugTQvnDMCfJRjwB5UFiVVGx79Zaa/v/AP3rmrXqnf7I0nojSl3NaWgvILpi+A4BGWaQA8cqVLuORBBHHuC4qV09ETSvbxNOgjmZFMiA5CMQCyg5OcHI5mu5QKUpQKUpQKUpQKUpQKUpQKUpQKUpQKUpQKUpQKUpQKUpQKUpQKUpQKUpQKUpQKUpQKUpQK6WkdOW9vuieeGHezu9ZKib2MZxvEZxke8V3ao7pH+csfVn+9DQWx/40sfntp/xMX4qf+NLH57af8TF+Ksh0oNeDXKxPK8tP+Ji/FXfs9KRTealjk9R1b7pNY0pG26crwI5EcCPaKDatKzLqltjvbJgJHN1D2xysS4H7Ep8oHwOR4DnWhtW9Y4b+3Se3beRuBB4MpHNWHYw/wCxGQQaD1KUpQKUpQKUpQKUpQKUpQKUpQKUpQKUpQKUpQKUpQKUpQKUpQKUpQKUpQKUpQKUpQKUpQKUpQcVzIVRiOYUkewZrOg2+aSx/wDzf7lvx1om+80/qt9hrF6ch6B9lBorZBtDutJyXK3PVYjWMr1aFfhFwc5Y5+CKs2qL6OPn731IvvSVelApSlApSlApSlAqjukf5yx9Wf70NXjVHdI/zlj6s/3oaCmq0hq3sm0ZLZW0klsGd4YnY9bMMlo1YnAfA4k8qzfWv9T/ANXWf7vD/SWgj8uxfRTDH5MV8Vnmz9+q/wBfNhX5PE89g7yKgLNA+C+BxJRgBvYHHdIz3Engb3pQYpqzNg+sjQaQ/Jif0dypGOwOil1PtUOvjle6oRrXarFf3cacESeVVA5ACVgB7Bw9ld/Zxn+17HHPr093HP0ZoNZUoK47i4WNS7sqKoyzMQFAHaSeAFByUqttO7eLCAlYRJcsO2MBY/8AG+M+kAio6ekhx/8AI8P3nj/SoLrpVXaF6QFlKQs8c1uT8YgSRj0lPK/lqybDSEc8ayQuskbDKujAqfQRQdilKUClQrWfa7YWLFGkM0o4GOEBip7mYkIp8M58Khc/SPGfIsSR3tcAH3CM/bQXTSqgsekZAT+mtJUHfHIj/QwSrG1V1tt9Iwma2ZmVW3GDIVZWwGwQfBhxGRxoPZpSvhOOdB9pUC1i21aPtGKK7XLjgRAAVB8ZGIX3E1EpOkeM+TYnHjcYPuERoLqpVTaK6Q9q5xPbzQ/tKVkUenG63uBqytC6egvIhLbSpKh7VPI9zA8VPgQDQd+lKUClRnWDaTo+yJWa4TfHOOPLyDwKpndPrYqE6Q6RVup/Q2s0ni7JGPo3zQW5SqUTpIceNjw8Lnj9MVSfV7blYXLBJS9q54fpQOrz/eKSB6W3aCxKV8RwQCCCDxBHI19oFKiGt20+00bOsNwJt9kEg3EDDBZlHEsOOUNePDt50czKoFxliAP0Q7Tj5fjQWPSuhprTsFnCZriRY4xw3m7T2AAcWY45DJqs77pFWytiK2nkX5TMiZ9A8o+/FBbdKjmouu0elbdpo43j3HMbK5UnIVXyCp4jDju7akdApUR1l2qaPsWKSTdZKOcUI33HgSPJU+DEGoTd9I6ME9VZOw7C8yqfcqt9tBclKpi36R65/SWTAd6Tgn3Mg+2prqntYsdISLFG0kczZ3YpUwWwCxwykqcAE888KCV33mn9VvsNYvTkPQPsraF95p/Vb7DWL05D0D7KC4+jj5+99SL70lXpVF9HHz976kX3pKszW3aRZaN8meQtLjIhjG9Lx5EjICjxYjPZQSilUvcdI9c/o7JiO95wD7ljIHvNejofpC2sjBbiCWAH46kSIPTgK3uU0Fr0rr6P0jHcRLLC6yRuMq6kFT7R9ldigUpSgVR3SP8AOWPqz/ehq8ao7pH+csfVn+9DQU1Wv9T/ANXWf7vD/SWsgVOLHbLpKGJIkkiCRqqKDCpOFAUce3gBQaeqO68a5w6MtWlkIMhBEUWfKkbHAY+SDgk9g8cA0LPtr0qwx16J4rDHn+YGofpHSctxIZJ5HlkPNnYs3o48h4DhQcM87O7OxyzEsx7yxyT7STVibCdXmn0l15H6O2UsT2b7gog9OC7fw1GNUdRrrSUgW3jO5nypmBESd+W+Mf2Rk+jnWmdT9UotG2qwQ8fjO5HlSMQMsfcAB2AAUHqaQ0hHBE8srBI41LMx5AAZP/xWYtoW0ibSkpGWjtlP6OHPPHJ5MfCf6F5DtJsDpCazlUhskON/9NL4qpxGvoLBm/gWqQRCSAASTwAHMk8AB40HNY2Ek8gjhR5JG5IilmPsFS1djWlSu9+S+O6Zod73b9Xns41Dj0ZaqMA3DgGaTtJ57gPyF5Y7cE9tS6gxppPRM1tIY543ikHNXUg+kZ5jxHCve1B19m0XcBlJaBiOuhzwYct5R2SAcj24weFX5tT1SS+0dL5I66FWkhbHlAqN4rnuYDGPQewVlrNBs+xvUmiSWNgySKHVhyIYZB9xqptuG0J4MWNs5R3XendThgrfBjBHIsASTzxjvNejsB04ZtHPAxybeQhfUkG+v83WD2Cqi2pTM2mb0tzEmB6FRFH0AUEVqXaM2T6TuIxIlqwU8R1johP8LsG94rqbOuq/tWz67HV9aM73wc4O5n/ablazFBkzTGzvSFqC01pKFHNlAkUeJMZbA9OKt7o7fq+4/eT/AEYqtWuvaaOjiLmNFQyNvvuqBvNgDeOOZwBx8KDnZsDJ4AdtZz2p7VXvpGt7ZilopwSDgz47T/6fcvbzPYBY+3LWc2ujupQ4kuiY8jmEAzIfaCqfxms4UH6iiLsFUFmJwFUEsSeQAHEnwqYWmx/SsiBhalQeQeSJW/ws+R7cVa+xjUBLW1S7lUG5nXeUkcY42GVC9zMMEnxA7ONmUGO9OauXNk4S6heFjy3h5LY+SwyrewmubVfWmfR9ws1u2CPhIfgSL2q47R48xzFao1o1biv7WS3mAIceS2OKN8V17iD7+I5E1kS5t2jd0cYZGKsO4qSp+kGg17qxrDHf2sVzF8GQcjzUjgynxDAj6e2ultDkK6JvSpIIgkwQcEeSe0VWXR104d65tCeGFnQdxyI5PfmL3Vb2sGiBd2s1uzFRKjIWAyQGGCQD20GPI4izBVBJJwFUZJ9AHEmpTo7ZXpOcZSzkUd8hSP6JGB+itG6sak2mj03baJVbHlSHjK3rOePsGB4V7tBlfSeyjSduhd7VmUcSY2SQj+FGLfRUSratZx27avpbaRWWNQq3Cb7Act9W3XOPEFD6ST20Hr7DNfXSYWEzFo3B6gk/AYDeMYz8VgCQOwjh8Kr3rGuhr8wXMMy8DHIjj+Fw3+VbJFBnnpCfrSL92T+rNVcaO89F66ffFWP0hP1pF+7J/VmqsaCW7TddX0jeuQx/J4iyQrnycA4L4+U+M57sDsqLfk7bu9utu/K3Tu+/lV3bGtmMXUJfXaCR5PKhjcZRF7HKngWbmM8hg8zwuLcGMdnd2UFW9Hg//bZ/3lv6MNRXantfed3tbFykC5WSZDhpTyIVhyj7Mji3o5zTa7pePRujnjtkSKS8cqerULw3R1r+T8bcCpnn5Q7qzlQK9jQ+p95djet7aaVflhCE/wAbYX6asXY1svS5UXt2oeLJEMTDyXKnBdx2qCCAvIkHPDGb3RAAAAABwAHIeAFBlK82aaSiXeeymx+wA/0RljXe2PqRpy0BBBBlBB5j/R5eBHYa1DXl3OrNvJcxXTRL+URZ3ZQMP5SMhDEfCGGPA5x2UHdvvNP6rfYaxenIegfZW0L7zT+q32GsXpyHoH2UEu1I14bRkN4YvPzLGkRIyqYMhZz3kAjA7SR2A14+jtCXd/I5himuHJy7AFuJ45dzwBPia7Wo2qzaRvorcEqpy0jDmqLxYjxPBR4sK1ZorRMVrCsMCLHGgwqqOHpPeT2k8T20GVtJ7PNIWyF5bSZUAyWADgDvPVk4HiajtbWrNW2vVVLLSAeJQsVwvWBQMKrg4kAHYDlWx+2aBsd13ayvUgdj+T3DBGUngjt5KSDu44U94OT8EVpTNYr3iOI4Ecj49lXX/wDW9/2aC6qUpQKo7pH+csfVn+9DV41R3SP85Y+rP96GgpqrB0fsQ0hPDHKhtt2RFdcysDh1DDI6vgcGq+rX+p/6us/3eH+ktBl3WfUm70cwF1EVVuCyKQ0beAcdvgcHwryrC8MMiyBY3KnO7JGrxnwZGGCK2BpvQ0V3byQTrvRyDBHaO4g9jA4IPYQKyRrBoV7O6mt5PhROVzjG8OasPBlKt7aDS2zXXmHSVr5CLFLFhZIV+CvcUHyDg47sEdmTL6yZs/1qOjr+KfJ6vO5MO+NiA3Dt3eDDxUVrFHBAIIIPEEcjQZi2zXhk01c9ydWg9AiRj/Mze+oponSBt7iKYKrmJ1kCtndJRgwBxxxkCpHtahK6avAe11P+KGM/51HtC6LN1cxQKyq0rqgZs7oLHAzjjzxQWR+cRefN7b638dPziLz5vbfWfjp+bvefOLb6z8FPzd7z5xbfWfgoPzJ0hLxgQbe2wQQfOdvD5dVWBVrfm73nzi2+s/BT83e8+cW31n4KDudHKc9fep2FIm9zSD/qrobeNUnhvPyxQTFOFDEDgsiqFwe7eVVI7yGqd7K9mU+ipp3mlikEiKoEe9kbrE8d4DvqwL+wjnjaKVFkjcYZGGVI8QaDGVWJqntuvLMLHNi6iHAb5ImA8JeOf4gfTUm1t6P3EyaPkAHPqJieHgkvH3MP4qqbTertxZSdXcwvE3ZvDyWx2qwyrD0E0GldUtqdlpEhI3MUx/1MuFc+qc7r+w58BUvrFQOK0BsV2iveK1pcsXmjXejkJ8qRAQCGPa6krx5kHjxBJCKdIi7Jv7ePPBIN7HjJI4P0RrVVVZvSDixpSM9jW6fRJKP+3vqslHHuoLTj6Ql2oAFtagAYA/ScAOA+PX6/OIvPm9t9Z+Og6PF584tvrPw0/N3vPnFt9Z+CgfnEXnze2+s/HVaaV0gbieWZgFaV3kKrndBdixAzxxk1Zf5u9584tvrPwU/N3vPnFt9Z+Cg8vYVMV0wg+VFKp9yt/wBNaTdwASSABxJPIVUuzzY9c6Ov0uZZoHRVdSqb+95S4HwlArzNvWu7hxo+Fiq7oecg8W3uKRn9nHlEdu8vcchI9Ztu9nbMUt1a7ccCyELD/vCDvelQR41CL3pDXrZ6qC2jHZkSOR7d5R9FVja2ryyLHGpd3IVVAyWJOAB45q3dBdHeRkDXdyIyeccSBiPAyMcZ9AI8TQRK82y6Vkz/AKSIx3RxRj6SpP01GdLaeuLtg1zNJMVzumRid3OM4HIZwOXdV9WnR/0emN9rmX1pFUfyID9NV9tp1PtdHSWq2sfVh0kL5d2LFWQDJdj3nl30FbitppyFYsFbTTkKDPXSE/WkX7sn9Waqzhi32VRzYhfecf51ZnSE/WkX7sn9Waq50d56L10++KDY9narFGkaDCooVR3BRuge4VzUFKDP/SHvi1/BFnhHBvY8ZJGB+iNaqoKTwHM8qsjb9ERpYE8mt4yPY8o+0VXMcm6wbuIPu40GxtC6MW2toYE+DEioP4VAz7cZ9td2vxBKHUMpyGAIPeCMiv3QKUpQcF95p/Vb7DWL05D0D7K2hfeaf1W+w1i9OQ9A+ygt7o524N1dv2rEij0M5J/prV81RfRx8/e+pF96Sr0oFUv0j0G5Ynt3ph7xEf8AKroqmekf5uy9ab7sdBSFfK+0oNq0pSgVR3SP85Y+rP8Aehq8ao7pH+csfVn+9DQU1Wv9T/1dZ/u8P9JayBWv9T/1dZ/u8P8ASWg9eqO6QmrG68N6g4P+hlx3jLRsfSN9c/srV414uuOrwv7Ge3OMuvkE/FdfKQ+xgvszQZErSOxHWv8AK9HiFzmW1xGc8yhH6I+4FP4PGs4SxFGKsCrKSGB5gg4IPiCCKley7Wr+z9JROxxFJ+il7grkYb+FgregN30Ei6QGhTFpCOcDyZ4wM/tRHdP8hjqtbO7aKRJEOHjZXU9xVgw+kCtUbRdTRpOxaEYEqnfhY8g4BGCfksCVPpz2Vli+sXhkeKVGSRCVZGGCCOw0GutWNY4r+1juISCrjiueKN8ZG8QeHuPIivVrImq+uV1o6Qvaybu9jfQjejfHLeQ9viMHxqybPpGyBf0tkjN3pOyj/CyNj30F5Vx3FysaF3ZURRlmYgKAO0k8AKozSHSLnYYgtIoz3ySNJ9Cqn21X2sWu95pBh+UzM6g5EYwsQ9CLwJ8Tk+NBrgGvxFOrZ3WDYJU4IOCOYOORHdX1eQ9FZk1o1purHTV89rM8RM7ZA4o3L4SNlW9ooNO109K6IhuominjWWNuasOHpHaCO8cRVJaL6RNwoxcWsUp+VG7Rn3EOPsrk0r0ipWQrb2qROR8OSUvjxCBFBPpOPCgrTWvRC2l9c26EssUrIpPPAPDPjggHxBr3tjkhGm7Td7TID6Ookz9gqIXNy0js7sWd2LMx5sWOST4kk1bmwDVFmme/kUiNFaOEn4zNwdh4KuVz3se40Hf6RWhSUtboDgpaFz63lp7Mq4/iFUeRWwtZtX4760ltpfgyLjPapHFWHirAH2Vk/WHV+axuHgnXddDz+Kw7HU9qnv8AYeIIoNLbL9bl0ho+I7wM0SrHMufKDKMBsdzgb2fSOw1Lqx1oLWCeymE1tI0bjhkcmHyWU8GXwNWdo3pFzqoE9pFIflRyNHn+Eq/20F718JxzqjrzpGyEforJFPe87MPcqLn31BNZtpN9pAFZpisZ/wBVENyM+BA4uPWJoNUwXCyIHRlZWGVZSCpB5EEcCPGsp7TJi+l70tz64r7FAQfQorR+z39U2P7vF/TFUdtx1da30m02P0dyA6ns3lUI6+ngrfx0HQ2NlP7att/H+s3c/K6l8e3n7a1DWLbe4aN1dGKupDKynDKQcgg9hBFWxobpD3EcYW5tknYDHWJIYyfEruMM+jA8BQX1Wa9t+siXektyM7yW69Vkci+8Wkx6Dur6UNdjWnbpeXSGOBFtUbgSjFpiO4SEDd9gz41AbrRUkcUMrrupNvmMnmwQhS2Pk5OAe3BoOoK2mnIViwVtNOQoM9dIT9aRfuyf1ZqrnR3novXT74qxukJ+tIv3ZP6s1Vzo7z0Xrp98UGzRSgpQUz0idAkpbXajgpMMh7g3lofRkOPSwqkK2Np3Qsd5bS28wzHIu6ccx2hh3MCAR4gVlPW7VKbRty0E48UkA8iRexl/zHYeHpC9Ni+u6Xdkls7AXFuoXBPF414I478DCnxAPxhVj1jCzvHhkWSJ2jdTlXUkMD4EVZGh9v8AfRKFmjhuMfGOUc+kp5J/wig0PX5eUAgEgFjgZPM4JwO84BPsNUHpHpD3bqRDbwRH5TM0hHoHkj35rzdnWstze6ftJLqZ5WzLjePkrm3l4Kgwq+wUGib7zT+q32GsXpyHoH2VtC+80/qt9hrF6ch6B9lBcfRx8/e+pF96Sr0qi+jj5+99SL70lXpQKpnpH+bsvWm+7HVzVTPSP83ZetN92OgpClKUG1aUpQKrzars3m0s9uYZIo+qEgPWb3HfKEY3QfkGlKCB/m7Xnzm2+s/DV46CsDBawQsQWiijjJHIlECkjPZkUpQd6lKUFO677Dpbu+luLaWGNJSHKOHyHI8sjdBGCRveljXhfm7Xnzi2+s/DSlBdeq9lNDZwxXLrJLGoRnTOG3eCnygDndC58c15Oumze00mMyqUmAws8eBIO4HPB18D7CKUoKV1u2M3FipkE0MsXYfLWT2pusP5qr9kwcdvKlKCW6rbMrnSB/RPAo73Z8+5UP21aGrfR/tomD3crXBHHq1HVxe3BLN7x6KUoLWxVR67bC2u7mW5t7lVeVi7Ryod0E88OnEDwKn00pQVBrFqpLYuUlMZI+QzEfzKK6+hNAyXcgSMoCTjyyQPoU0pQXBqr0fURle/mEuOPUxZCH1pDhiPABfTVv2tqkSKkaqiKAFVQAqgcAAByFKUHLXh616mW2kouruUzj4EinEiZ+S3+RyDjiDXylBS+tWwma1VpYbiKSIdkgZJB4eSGDenh6KrO4gKMVOMju5UpQe9qzqLPfsFhaJc/LZh91DVoav9HiNSGvbgyd8cI3V9BkbLEegKfGvlKC3bCxSCJIolCxxqERRnACjAHHjyFdHWTVqC/t2guE3kPEEcGRhyZW7GGT7yDkEilKCgtdtjc1gplSeOWHPDe3llHgVAKn05HoFQK1tDI4RcZPDjy+gUpQXLqVsFXKTX8iyLwYQxb263b5bsAcfsgD01Idp2y6XSb25t3hhSFGTdYMBglcBQgwAAuMUpQQkdHa8+c231n4av5RwpSgrDadspn0peJPFLDGqxLHh9/OQ8jZ8kHhhx7qitr0e7tJEY3FthWVv9Z2EH5PhSlBfVKUoFeZrBq3b30JiuY1kTmM8GU/KVhxU+IpSgpvWfo/vEGktLhWjHHcnBDgeuikN/hFVRfWLQuUbGR3EkfSBX2lB6urOps1/IEhaJSe2RmA/lQ1dWz/Yuuj7hLmacyzJndVF3YlLKyHJOWfgx+T6KUoLKuI95GUdoI94xVBjo63mP/M231n4a+0oJ1sr2azaKkuGmlikEqoB1e9w3SxOd4D5QqxaUoFQLars+m0stuIZI4+qLk9Zvcd8KBjdB+SaUoK9/N2vPnNt9Z+Gn5u1585tvrPw0p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6" name="AutoShape 4" descr="data:image/jpeg;base64,/9j/4AAQSkZJRgABAQAAAQABAAD/2wCEAAkGBhQREBQUEhQUFBQWGRoYFxUWFBgcFBgfGBYYFRoaGxcXHCcgGRojGhUVIDsgJCopLSwsFx4xNTAqNyYrLCkBCQoKBQUFDQUFDSkYEhgpKSkpKSkpKSkpKSkpKSkpKSkpKSkpKSkpKSkpKSkpKSkpKSkpKSkpKSkpKSkpKSkpKf/AABEIAHYBqQMBIgACEQEDEQH/xAAcAAEAAwADAQEAAAAAAAAAAAAABgcIAwQFAQL/xABSEAACAQMABgUGCQkECAUFAAABAgMABBEFBgcSITEIE0FRYSIzcXKBkTJCUlSho7Gy0hQYIzVidIKisxVzksEkQ4OTlLTC0RY0Y8PxFyUmNkT/xAAUAQEAAAAAAAAAAAAAAAAAAAAA/8QAFBEBAAAAAAAAAAAAAAAAAAAAAP/aAAwDAQACEQMRAD8A+bMdrN3Nfxw30oeKcFEPVxruyDBXiijOfg472WryrMugdXWn0FPcxZE1nddarD4W71UW/j1d1X/2fjWgNTdYlv7GC4GMuvlgfFdfJdfYwPsxQc+sunEsrSa4f4MSFsfKPJV9LMVHtqtdjuvd7f3k8d3LvqsIdV6uNcEuuDlVBxut299c+1e5a/vrPRER4OwluCPiqM49yiRsd/V11tm8KprHpRFAVVUqoHIBZIwAPAAAUEt1u1Wvrm+tJra8MEMRHWx7zjew+8Tur5Mm8vk4bgMeJqZVXev2tVzbaW0ZBDLuRTuolXcQ7wM0ac2UkcGI4EVIde9c49F2Zncb7E7scecb7EE4z2KACSe4d+KCR0qptH6H0/pCMTyXy2QcbyQrEMgHiN4YyOHYzMe/HKplqzDfwWcwv5UlmQuY5UC4ZBGpUkBRx3t/mOzt50EnpVH6ma5aY0rbmC3lUSqxea7kjQCNCqiONVRMFmYSnO6TgcxUw0vrXPoXRSG+dbq8LMiEHCuSzMpPkghVTGeHPA7c0FgUqqbPV3T92gml0gtoWG8sCxjyQeIDADgfAlj38eFcuq+vF7a6RXRultx2k8zcKAA+c7ucABgxUrnAIYYOc5AWjSq62ka53UV3baPsN1Li54mVwCEUsyjAII+I5JIOAvAEnh+tC6saZt7mF5NILcwFh10bIAd0g53cqeRxyK/5UFh0qD7SdoDaPEUFtGJby4OIkPELkhQxA4kljgDIyc8eHHxE1P0/IvWPpRI5Tx6oIOrH7JZUx/KfbQWnVY7ZdNT79lYW8hiN5JuvIpIbG/HGFyOOCZMnGM7uORNdnZ5r9cS3UujtJKqXkWSHAAEgGCeA4b2GDArwKnkMcYBr5ovSaaS0etzdRSTPL/ozqgCxHrowCwEQz5RQ8m+CfaFr6l7NbfRbu8DzM0ihX6xlIODneAVRg8TXPqvrwl/c3kEcbp+SsEZmI8s70iHCjOADGeJPHPIV40Og9OC1kVr+A3BkQxydWu6qANvqR1HMkr2HlzFV1qDorSkl5pFbO7hilSXFw7ICJG6yYZUGJsDeEh5L8IewNBk19qDaw6Iu3t4UlbrZRGoaRVcp1gjk3zuxAEb7GLB3cDdORglWlGgYmWEBgyjLFVfG8qkkqpwcDA7ByGB2UHo0pSgUpSgUpSgUpSgUpSgUpSgUpSgUpSgUpSgUpSgUpSgUpSgUpSgUpSgUpSgUpSgqXo9xB9HXSsAVacgg8iDDGCD4Yrg1B0iNDX+kNH3DEQIGuYWPyVTeOO8mIL7Ymr39i+q1zYWk8d1H1TtNvqN5GyOrRc5RiOamurti2dy6Q6iW0UGZT1T+UFzG+TvEkjIU54cyHbnQcGx2xe6mu9LTjy7h2SIH4qKRvY8Mqif7I99dbZ9/+zaW9Df1UqztCaIS0toreP4ESBB3nA4k+JOSfEmoRqdqpcwac0jcyxbsEwbq33kO9mRW+CGLDgDzAoPJ2pfr3Qv94v8AzEVfjbeQbzRKyeZMp388vO24bP8ACT7zXs6/aq3NzpbRk8MW/FA6mVt5BugTRvyZgTwUngDyr3Noeo66VtOqLBJUO/E5HANjBDY47rA4PsPZQSmutpPzEvqN901WGjtYtP2aCCbR4uyg3VmWQeUBwBZgTvekhT38eNTPVtr+WzmN/HHHO5fcijIwqGNQqkgnyt7fPM8+zkAiHR2iA0ZK2OJuCCfRDDj7T76622TH9qaHEnmet45+D5+Dez7MVINjOrNxYaPeK6j6qQzM4XeVuBjiXOUJHNW91eltG1FXStr1e8EmQ78Uh5A4wVbHHdYcDjlgHjjBCV1Ue2gD+0dD7nneu4Y546633f5s/TXLY6zaftUEM2jhdMo3VmWQeVjgCxUkMfHCnvrt6rakXlzpAaS0tuLIgxBboQVj54JwSBjeYgZJJOSRgCg9LaNs5bSDRXFtN1F3B8BzndYBt4AkcVIbJDAHmcg9nh6v7Sb20vIrHTEIVpCFjuFwAxY7qk7vkspYgZXGMjK90g1x0vpW2uleytVu7UxqGTeAdXDPkg5DYKlOxhw7O2Nf2BpLTN/az31utlbWrb4TeDSOd5HI4HPExoMkKAAcZNB+NMnOuNr1vwepHV55Z6qfGP49721b1QXaXs/e/wCquLVxFeW5zGxOAwB3gpbjukNxB5cSDzyPHi1y0+i9U2ileUcOtEgEZ8SA+PcwHooOpp8f/mFl1fwuqHWY/u7jOf4N36K5Nq/650J/fL/zEFezs/1DnhuZdIaRdZL2YY3V4rEpxkZHDOFVeHAAYycmuPaFqrc3Wk9FzQx78UEgaVt5BugTQvnDMCfJRjwB5UFiVVGx79Zaa/v/AP3rmrXqnf7I0nojSl3NaWgvILpi+A4BGWaQA8cqVLuORBBHHuC4qV09ETSvbxNOgjmZFMiA5CMQCyg5OcHI5mu5QKUpQKUpQKUpQKUpQKUpQKUpQKUpQKUpQKUpQKUpQKUpQKUpQKUpQKUpQKUpQKUpQKUpQK6WkdOW9vuieeGHezu9ZKib2MZxvEZxke8V3ao7pH+csfVn+9DQWx/40sfntp/xMX4qf+NLH57af8TF+Ksh0oNeDXKxPK8tP+Ji/FXfs9KRTealjk9R1b7pNY0pG26crwI5EcCPaKDatKzLqltjvbJgJHN1D2xysS4H7Ep8oHwOR4DnWhtW9Y4b+3Se3beRuBB4MpHNWHYw/wCxGQQaD1KUpQKUpQKUpQKUpQKUpQKUpQKUpQKUpQKUpQKUpQKUpQKUpQKUpQKUpQKUpQKUpQKUpQKUpQcVzIVRiOYUkewZrOg2+aSx/wDzf7lvx1om+80/qt9hrF6ch6B9lBorZBtDutJyXK3PVYjWMr1aFfhFwc5Y5+CKs2qL6OPn731IvvSVelApSlApSlApSlAqjukf5yx9Wf70NXjVHdI/zlj6s/3oaCmq0hq3sm0ZLZW0klsGd4YnY9bMMlo1YnAfA4k8qzfWv9T/ANXWf7vD/SWgj8uxfRTDH5MV8Vnmz9+q/wBfNhX5PE89g7yKgLNA+C+BxJRgBvYHHdIz3Engb3pQYpqzNg+sjQaQ/Jif0dypGOwOil1PtUOvjle6oRrXarFf3cacESeVVA5ACVgB7Bw9ld/Zxn+17HHPr093HP0ZoNZUoK47i4WNS7sqKoyzMQFAHaSeAFByUqttO7eLCAlYRJcsO2MBY/8AG+M+kAio6ekhx/8AI8P3nj/SoLrpVXaF6QFlKQs8c1uT8YgSRj0lPK/lqybDSEc8ayQuskbDKujAqfQRQdilKUClQrWfa7YWLFGkM0o4GOEBip7mYkIp8M58Khc/SPGfIsSR3tcAH3CM/bQXTSqgsekZAT+mtJUHfHIj/QwSrG1V1tt9Iwma2ZmVW3GDIVZWwGwQfBhxGRxoPZpSvhOOdB9pUC1i21aPtGKK7XLjgRAAVB8ZGIX3E1EpOkeM+TYnHjcYPuERoLqpVTaK6Q9q5xPbzQ/tKVkUenG63uBqytC6egvIhLbSpKh7VPI9zA8VPgQDQd+lKUClRnWDaTo+yJWa4TfHOOPLyDwKpndPrYqE6Q6RVup/Q2s0ni7JGPo3zQW5SqUTpIceNjw8Lnj9MVSfV7blYXLBJS9q54fpQOrz/eKSB6W3aCxKV8RwQCCCDxBHI19oFKiGt20+00bOsNwJt9kEg3EDDBZlHEsOOUNePDt50czKoFxliAP0Q7Tj5fjQWPSuhprTsFnCZriRY4xw3m7T2AAcWY45DJqs77pFWytiK2nkX5TMiZ9A8o+/FBbdKjmouu0elbdpo43j3HMbK5UnIVXyCp4jDju7akdApUR1l2qaPsWKSTdZKOcUI33HgSPJU+DEGoTd9I6ME9VZOw7C8yqfcqt9tBclKpi36R65/SWTAd6Tgn3Mg+2prqntYsdISLFG0kczZ3YpUwWwCxwykqcAE888KCV33mn9VvsNYvTkPQPsraF95p/Vb7DWL05D0D7KC4+jj5+99SL70lXpVF9HHz976kX3pKszW3aRZaN8meQtLjIhjG9Lx5EjICjxYjPZQSilUvcdI9c/o7JiO95wD7ljIHvNejofpC2sjBbiCWAH46kSIPTgK3uU0Fr0rr6P0jHcRLLC6yRuMq6kFT7R9ldigUpSgVR3SP8AOWPqz/ehq8ao7pH+csfVn+9DQU1Wv9T/ANXWf7vD/SWsgVOLHbLpKGJIkkiCRqqKDCpOFAUce3gBQaeqO68a5w6MtWlkIMhBEUWfKkbHAY+SDgk9g8cA0LPtr0qwx16J4rDHn+YGofpHSctxIZJ5HlkPNnYs3o48h4DhQcM87O7OxyzEsx7yxyT7STVibCdXmn0l15H6O2UsT2b7gog9OC7fw1GNUdRrrSUgW3jO5nypmBESd+W+Mf2Rk+jnWmdT9UotG2qwQ8fjO5HlSMQMsfcAB2AAUHqaQ0hHBE8srBI41LMx5AAZP/xWYtoW0ibSkpGWjtlP6OHPPHJ5MfCf6F5DtJsDpCazlUhskON/9NL4qpxGvoLBm/gWqQRCSAASTwAHMk8AB40HNY2Ek8gjhR5JG5IilmPsFS1djWlSu9+S+O6Zod73b9Xns41Dj0ZaqMA3DgGaTtJ57gPyF5Y7cE9tS6gxppPRM1tIY543ikHNXUg+kZ5jxHCve1B19m0XcBlJaBiOuhzwYct5R2SAcj24weFX5tT1SS+0dL5I66FWkhbHlAqN4rnuYDGPQewVlrNBs+xvUmiSWNgySKHVhyIYZB9xqptuG0J4MWNs5R3XendThgrfBjBHIsASTzxjvNejsB04ZtHPAxybeQhfUkG+v83WD2Cqi2pTM2mb0tzEmB6FRFH0AUEVqXaM2T6TuIxIlqwU8R1johP8LsG94rqbOuq/tWz67HV9aM73wc4O5n/ablazFBkzTGzvSFqC01pKFHNlAkUeJMZbA9OKt7o7fq+4/eT/AEYqtWuvaaOjiLmNFQyNvvuqBvNgDeOOZwBx8KDnZsDJ4AdtZz2p7VXvpGt7ZilopwSDgz47T/6fcvbzPYBY+3LWc2ujupQ4kuiY8jmEAzIfaCqfxms4UH6iiLsFUFmJwFUEsSeQAHEnwqYWmx/SsiBhalQeQeSJW/ws+R7cVa+xjUBLW1S7lUG5nXeUkcY42GVC9zMMEnxA7ONmUGO9OauXNk4S6heFjy3h5LY+SwyrewmubVfWmfR9ws1u2CPhIfgSL2q47R48xzFao1o1biv7WS3mAIceS2OKN8V17iD7+I5E1kS5t2jd0cYZGKsO4qSp+kGg17qxrDHf2sVzF8GQcjzUjgynxDAj6e2ultDkK6JvSpIIgkwQcEeSe0VWXR104d65tCeGFnQdxyI5PfmL3Vb2sGiBd2s1uzFRKjIWAyQGGCQD20GPI4izBVBJJwFUZJ9AHEmpTo7ZXpOcZSzkUd8hSP6JGB+itG6sak2mj03baJVbHlSHjK3rOePsGB4V7tBlfSeyjSduhd7VmUcSY2SQj+FGLfRUSratZx27avpbaRWWNQq3Cb7Act9W3XOPEFD6ST20Hr7DNfXSYWEzFo3B6gk/AYDeMYz8VgCQOwjh8Kr3rGuhr8wXMMy8DHIjj+Fw3+VbJFBnnpCfrSL92T+rNVcaO89F66ffFWP0hP1pF+7J/VmqsaCW7TddX0jeuQx/J4iyQrnycA4L4+U+M57sDsqLfk7bu9utu/K3Tu+/lV3bGtmMXUJfXaCR5PKhjcZRF7HKngWbmM8hg8zwuLcGMdnd2UFW9Hg//bZ/3lv6MNRXantfed3tbFykC5WSZDhpTyIVhyj7Mji3o5zTa7pePRujnjtkSKS8cqerULw3R1r+T8bcCpnn5Q7qzlQK9jQ+p95djet7aaVflhCE/wAbYX6asXY1svS5UXt2oeLJEMTDyXKnBdx2qCCAvIkHPDGb3RAAAAABwAHIeAFBlK82aaSiXeeymx+wA/0RljXe2PqRpy0BBBBlBB5j/R5eBHYa1DXl3OrNvJcxXTRL+URZ3ZQMP5SMhDEfCGGPA5x2UHdvvNP6rfYaxenIegfZW0L7zT+q32GsXpyHoH2UEu1I14bRkN4YvPzLGkRIyqYMhZz3kAjA7SR2A14+jtCXd/I5himuHJy7AFuJ45dzwBPia7Wo2qzaRvorcEqpy0jDmqLxYjxPBR4sK1ZorRMVrCsMCLHGgwqqOHpPeT2k8T20GVtJ7PNIWyF5bSZUAyWADgDvPVk4HiajtbWrNW2vVVLLSAeJQsVwvWBQMKrg4kAHYDlWx+2aBsd13ayvUgdj+T3DBGUngjt5KSDu44U94OT8EVpTNYr3iOI4Ecj49lXX/wDW9/2aC6qUpQKo7pH+csfVn+9DV41R3SP85Y+rP96GgpqrB0fsQ0hPDHKhtt2RFdcysDh1DDI6vgcGq+rX+p/6us/3eH+ktBl3WfUm70cwF1EVVuCyKQ0beAcdvgcHwryrC8MMiyBY3KnO7JGrxnwZGGCK2BpvQ0V3byQTrvRyDBHaO4g9jA4IPYQKyRrBoV7O6mt5PhROVzjG8OasPBlKt7aDS2zXXmHSVr5CLFLFhZIV+CvcUHyDg47sEdmTL6yZs/1qOjr+KfJ6vO5MO+NiA3Dt3eDDxUVrFHBAIIIPEEcjQZi2zXhk01c9ydWg9AiRj/Mze+oponSBt7iKYKrmJ1kCtndJRgwBxxxkCpHtahK6avAe11P+KGM/51HtC6LN1cxQKyq0rqgZs7oLHAzjjzxQWR+cRefN7b638dPziLz5vbfWfjp+bvefOLb6z8FPzd7z5xbfWfgoPzJ0hLxgQbe2wQQfOdvD5dVWBVrfm73nzi2+s/BT83e8+cW31n4KDudHKc9fep2FIm9zSD/qrobeNUnhvPyxQTFOFDEDgsiqFwe7eVVI7yGqd7K9mU+ipp3mlikEiKoEe9kbrE8d4DvqwL+wjnjaKVFkjcYZGGVI8QaDGVWJqntuvLMLHNi6iHAb5ImA8JeOf4gfTUm1t6P3EyaPkAHPqJieHgkvH3MP4qqbTertxZSdXcwvE3ZvDyWx2qwyrD0E0GldUtqdlpEhI3MUx/1MuFc+qc7r+w58BUvrFQOK0BsV2iveK1pcsXmjXejkJ8qRAQCGPa6krx5kHjxBJCKdIi7Jv7ePPBIN7HjJI4P0RrVVVZvSDixpSM9jW6fRJKP+3vqslHHuoLTj6Ql2oAFtagAYA/ScAOA+PX6/OIvPm9t9Z+Og6PF584tvrPw0/N3vPnFt9Z+CgfnEXnze2+s/HVaaV0gbieWZgFaV3kKrndBdixAzxxk1Zf5u9584tvrPwU/N3vPnFt9Z+Cg8vYVMV0wg+VFKp9yt/wBNaTdwASSABxJPIVUuzzY9c6Ov0uZZoHRVdSqb+95S4HwlArzNvWu7hxo+Fiq7oecg8W3uKRn9nHlEdu8vcchI9Ztu9nbMUt1a7ccCyELD/vCDvelQR41CL3pDXrZ6qC2jHZkSOR7d5R9FVja2ryyLHGpd3IVVAyWJOAB45q3dBdHeRkDXdyIyeccSBiPAyMcZ9AI8TQRK82y6Vkz/AKSIx3RxRj6SpP01GdLaeuLtg1zNJMVzumRid3OM4HIZwOXdV9WnR/0emN9rmX1pFUfyID9NV9tp1PtdHSWq2sfVh0kL5d2LFWQDJdj3nl30FbitppyFYsFbTTkKDPXSE/WkX7sn9Waqzhi32VRzYhfecf51ZnSE/WkX7sn9Waq50d56L10++KDY9narFGkaDCooVR3BRuge4VzUFKDP/SHvi1/BFnhHBvY8ZJGB+iNaqoKTwHM8qsjb9ERpYE8mt4yPY8o+0VXMcm6wbuIPu40GxtC6MW2toYE+DEioP4VAz7cZ9td2vxBKHUMpyGAIPeCMiv3QKUpQcF95p/Vb7DWL05D0D7K2hfeaf1W+w1i9OQ9A+ygt7o524N1dv2rEij0M5J/prV81RfRx8/e+pF96Sr0oFUv0j0G5Ynt3ph7xEf8AKroqmekf5uy9ab7sdBSFfK+0oNq0pSgVR3SP85Y+rP8Aehq8ao7pH+csfVn+9DQU1Wv9T/1dZ/u8P9JayBWv9T/1dZ/u8P8ASWg9eqO6QmrG68N6g4P+hlx3jLRsfSN9c/srV414uuOrwv7Ge3OMuvkE/FdfKQ+xgvszQZErSOxHWv8AK9HiFzmW1xGc8yhH6I+4FP4PGs4SxFGKsCrKSGB5gg4IPiCCKley7Wr+z9JROxxFJ+il7grkYb+FgregN30Ei6QGhTFpCOcDyZ4wM/tRHdP8hjqtbO7aKRJEOHjZXU9xVgw+kCtUbRdTRpOxaEYEqnfhY8g4BGCfksCVPpz2Vli+sXhkeKVGSRCVZGGCCOw0GutWNY4r+1juISCrjiueKN8ZG8QeHuPIivVrImq+uV1o6Qvaybu9jfQjejfHLeQ9viMHxqybPpGyBf0tkjN3pOyj/CyNj30F5Vx3FysaF3ZURRlmYgKAO0k8AKozSHSLnYYgtIoz3ySNJ9Cqn21X2sWu95pBh+UzM6g5EYwsQ9CLwJ8Tk+NBrgGvxFOrZ3WDYJU4IOCOYOORHdX1eQ9FZk1o1purHTV89rM8RM7ZA4o3L4SNlW9ooNO109K6IhuominjWWNuasOHpHaCO8cRVJaL6RNwoxcWsUp+VG7Rn3EOPsrk0r0ipWQrb2qROR8OSUvjxCBFBPpOPCgrTWvRC2l9c26EssUrIpPPAPDPjggHxBr3tjkhGm7Td7TID6Ookz9gqIXNy0js7sWd2LMx5sWOST4kk1bmwDVFmme/kUiNFaOEn4zNwdh4KuVz3se40Hf6RWhSUtboDgpaFz63lp7Mq4/iFUeRWwtZtX4760ltpfgyLjPapHFWHirAH2Vk/WHV+axuHgnXddDz+Kw7HU9qnv8AYeIIoNLbL9bl0ho+I7wM0SrHMufKDKMBsdzgb2fSOw1Lqx1oLWCeymE1tI0bjhkcmHyWU8GXwNWdo3pFzqoE9pFIflRyNHn+Eq/20F718JxzqjrzpGyEforJFPe87MPcqLn31BNZtpN9pAFZpisZ/wBVENyM+BA4uPWJoNUwXCyIHRlZWGVZSCpB5EEcCPGsp7TJi+l70tz64r7FAQfQorR+z39U2P7vF/TFUdtx1da30m02P0dyA6ns3lUI6+ngrfx0HQ2NlP7att/H+s3c/K6l8e3n7a1DWLbe4aN1dGKupDKynDKQcgg9hBFWxobpD3EcYW5tknYDHWJIYyfEruMM+jA8BQX1Wa9t+siXektyM7yW69Vkci+8Wkx6Dur6UNdjWnbpeXSGOBFtUbgSjFpiO4SEDd9gz41AbrRUkcUMrrupNvmMnmwQhS2Pk5OAe3BoOoK2mnIViwVtNOQoM9dIT9aRfuyf1ZqrnR3novXT74qxukJ+tIv3ZP6s1Vzo7z0Xrp98UGzRSgpQUz0idAkpbXajgpMMh7g3lofRkOPSwqkK2Np3Qsd5bS28wzHIu6ccx2hh3MCAR4gVlPW7VKbRty0E48UkA8iRexl/zHYeHpC9Ni+u6Xdkls7AXFuoXBPF414I478DCnxAPxhVj1jCzvHhkWSJ2jdTlXUkMD4EVZGh9v8AfRKFmjhuMfGOUc+kp5J/wig0PX5eUAgEgFjgZPM4JwO84BPsNUHpHpD3bqRDbwRH5TM0hHoHkj35rzdnWstze6ftJLqZ5WzLjePkrm3l4Kgwq+wUGib7zT+q32GsXpyHoH2VtC+80/qt9hrF6ch6B9lBcfRx8/e+pF96Sr0qi+jj5+99SL70lXpQKpnpH+bsvWm+7HVzVTPSP83ZetN92OgpClKUG1aUpQKrzars3m0s9uYZIo+qEgPWb3HfKEY3QfkGlKCB/m7Xnzm2+s/DV46CsDBawQsQWiijjJHIlECkjPZkUpQd6lKUFO677Dpbu+luLaWGNJSHKOHyHI8sjdBGCRveljXhfm7Xnzi2+s/DSlBdeq9lNDZwxXLrJLGoRnTOG3eCnygDndC58c15Oumze00mMyqUmAws8eBIO4HPB18D7CKUoKV1u2M3FipkE0MsXYfLWT2pusP5qr9kwcdvKlKCW6rbMrnSB/RPAo73Z8+5UP21aGrfR/tomD3crXBHHq1HVxe3BLN7x6KUoLWxVR67bC2u7mW5t7lVeVi7Ryod0E88OnEDwKn00pQVBrFqpLYuUlMZI+QzEfzKK6+hNAyXcgSMoCTjyyQPoU0pQXBqr0fURle/mEuOPUxZCH1pDhiPABfTVv2tqkSKkaqiKAFVQAqgcAAByFKUHLXh616mW2kouruUzj4EinEiZ+S3+RyDjiDXylBS+tWwma1VpYbiKSIdkgZJB4eSGDenh6KrO4gKMVOMju5UpQe9qzqLPfsFhaJc/LZh91DVoav9HiNSGvbgyd8cI3V9BkbLEegKfGvlKC3bCxSCJIolCxxqERRnACjAHHjyFdHWTVqC/t2guE3kPEEcGRhyZW7GGT7yDkEilKCgtdtjc1gplSeOWHPDe3llHgVAKn05HoFQK1tDI4RcZPDjy+gUpQXLqVsFXKTX8iyLwYQxb263b5bsAcfsgD01Idp2y6XSb25t3hhSFGTdYMBglcBQgwAAuMUpQQkdHa8+c231n4av5RwpSgrDadspn0peJPFLDGqxLHh9/OQ8jZ8kHhhx7qitr0e7tJEY3FthWVv9Z2EH5PhSlBfVKUoFeZrBq3b30JiuY1kTmM8GU/KVhxU+IpSgpvWfo/vEGktLhWjHHcnBDgeuikN/hFVRfWLQuUbGR3EkfSBX2lB6urOps1/IEhaJSe2RmA/lQ1dWz/Yuuj7hLmacyzJndVF3YlLKyHJOWfgx+T6KUoLKuI95GUdoI94xVBjo63mP/M231n4a+0oJ1sr2azaKkuGmlikEqoB1e9w3SxOd4D5QqxaUoFQLars+m0stuIZI4+qLk9Zvcd8KBjdB+SaUoK9/N2vPnNt9Z+Gn5u1585tvrPw0p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798" name="Picture 6" descr="http://upload.wikimedia.org/wikipedia/en/archive/b/b3/20110309193628!Microsoft_Research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876800"/>
            <a:ext cx="2390775" cy="666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3637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 Down Tree Transducers [Engelfriet75]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q</a:t>
            </a:r>
            <a:r>
              <a:rPr lang="en-US" sz="2800" dirty="0" smtClean="0"/>
              <a:t>(a</a:t>
            </a:r>
            <a:r>
              <a:rPr lang="en-US" sz="2800" dirty="0" smtClean="0">
                <a:sym typeface="Wingdings" pitchFamily="2" charset="2"/>
              </a:rPr>
              <a:t>(x</a:t>
            </a:r>
            <a:r>
              <a:rPr lang="en-US" sz="2800" baseline="-25000" dirty="0" smtClean="0">
                <a:sym typeface="Wingdings" pitchFamily="2" charset="2"/>
              </a:rPr>
              <a:t>1</a:t>
            </a:r>
            <a:r>
              <a:rPr lang="en-US" sz="2800" dirty="0" smtClean="0">
                <a:sym typeface="Wingdings" pitchFamily="2" charset="2"/>
              </a:rPr>
              <a:t>,x</a:t>
            </a:r>
            <a:r>
              <a:rPr lang="en-US" sz="2800" baseline="-25000" dirty="0" smtClean="0">
                <a:sym typeface="Wingdings" pitchFamily="2" charset="2"/>
              </a:rPr>
              <a:t>2</a:t>
            </a:r>
            <a:r>
              <a:rPr lang="en-US" sz="2800" dirty="0" smtClean="0">
                <a:sym typeface="Wingdings" pitchFamily="2" charset="2"/>
              </a:rPr>
              <a:t>)</a:t>
            </a:r>
            <a:r>
              <a:rPr lang="en-US" sz="2800" dirty="0" smtClean="0"/>
              <a:t>) </a:t>
            </a:r>
            <a:r>
              <a:rPr lang="en-US" sz="2800" dirty="0" smtClean="0">
                <a:sym typeface="Wingdings" pitchFamily="2" charset="2"/>
              </a:rPr>
              <a:t> b</a:t>
            </a:r>
            <a:r>
              <a:rPr lang="en-US" sz="2800" dirty="0" smtClean="0"/>
              <a:t>(c</a:t>
            </a:r>
            <a:r>
              <a:rPr lang="en-US" sz="2800" dirty="0" smtClean="0">
                <a:sym typeface="Wingdings" pitchFamily="2" charset="2"/>
              </a:rPr>
              <a:t>,q</a:t>
            </a:r>
            <a:r>
              <a:rPr lang="en-US" sz="2800" baseline="-25000" dirty="0" smtClean="0">
                <a:sym typeface="Wingdings" pitchFamily="2" charset="2"/>
              </a:rPr>
              <a:t>1</a:t>
            </a:r>
            <a:r>
              <a:rPr lang="en-US" sz="2800" dirty="0" smtClean="0">
                <a:sym typeface="Wingdings" pitchFamily="2" charset="2"/>
              </a:rPr>
              <a:t>(x</a:t>
            </a:r>
            <a:r>
              <a:rPr lang="en-US" sz="2800" baseline="-25000" dirty="0" smtClean="0">
                <a:sym typeface="Wingdings" pitchFamily="2" charset="2"/>
              </a:rPr>
              <a:t>1</a:t>
            </a:r>
            <a:r>
              <a:rPr lang="en-US" sz="2800" dirty="0" smtClean="0">
                <a:sym typeface="Wingdings" pitchFamily="2" charset="2"/>
              </a:rPr>
              <a:t>))</a:t>
            </a:r>
          </a:p>
          <a:p>
            <a:pPr marL="0" indent="0" algn="ctr">
              <a:buNone/>
            </a:pPr>
            <a:endParaRPr lang="en-US" dirty="0">
              <a:sym typeface="Wingdings" pitchFamily="2" charset="2"/>
            </a:endParaRPr>
          </a:p>
          <a:p>
            <a:pPr marL="0" indent="0" algn="ctr">
              <a:buNone/>
            </a:pPr>
            <a:endParaRPr lang="en-US" dirty="0" smtClean="0">
              <a:sym typeface="Wingdings" pitchFamily="2" charset="2"/>
            </a:endParaRPr>
          </a:p>
          <a:p>
            <a:pPr marL="0" indent="0" algn="ctr"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00B050"/>
                </a:solidFill>
                <a:sym typeface="Wingdings" pitchFamily="2" charset="2"/>
              </a:rPr>
              <a:t>Decidable properties</a:t>
            </a:r>
            <a:r>
              <a:rPr lang="en-US" sz="2400" b="1" dirty="0">
                <a:solidFill>
                  <a:srgbClr val="00B050"/>
                </a:solidFill>
                <a:sym typeface="Wingdings" pitchFamily="2" charset="2"/>
              </a:rPr>
              <a:t>: </a:t>
            </a:r>
            <a:r>
              <a:rPr lang="en-US" sz="2400" b="1" dirty="0" smtClean="0">
                <a:solidFill>
                  <a:srgbClr val="00B050"/>
                </a:solidFill>
                <a:sym typeface="Wingdings" pitchFamily="2" charset="2"/>
              </a:rPr>
              <a:t>	</a:t>
            </a:r>
            <a:r>
              <a:rPr lang="en-US" sz="2400" dirty="0" smtClean="0">
                <a:sym typeface="Wingdings" pitchFamily="2" charset="2"/>
              </a:rPr>
              <a:t>type-checking</a:t>
            </a:r>
            <a:r>
              <a:rPr lang="en-US" sz="2400" dirty="0">
                <a:sym typeface="Wingdings" pitchFamily="2" charset="2"/>
              </a:rPr>
              <a:t>, </a:t>
            </a:r>
            <a:r>
              <a:rPr lang="en-US" sz="2400" dirty="0" smtClean="0">
                <a:sym typeface="Wingdings" pitchFamily="2" charset="2"/>
              </a:rPr>
              <a:t>etc…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  <a:sym typeface="Wingdings" pitchFamily="2" charset="2"/>
              </a:rPr>
              <a:t>Domain expressiveness: </a:t>
            </a:r>
            <a:r>
              <a:rPr lang="en-US" sz="2400" b="1" dirty="0" smtClean="0">
                <a:solidFill>
                  <a:srgbClr val="00B050"/>
                </a:solidFill>
                <a:sym typeface="Wingdings" pitchFamily="2" charset="2"/>
              </a:rPr>
              <a:t>	</a:t>
            </a:r>
            <a:r>
              <a:rPr lang="en-US" sz="2400" dirty="0" smtClean="0">
                <a:sym typeface="Wingdings" pitchFamily="2" charset="2"/>
              </a:rPr>
              <a:t>only finite alphabets</a:t>
            </a: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354093" y="2377475"/>
            <a:ext cx="312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2116409" y="2735139"/>
            <a:ext cx="266700" cy="272534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 bwMode="auto">
          <a:xfrm>
            <a:off x="2611709" y="2725307"/>
            <a:ext cx="234366" cy="272534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 bwMode="auto">
          <a:xfrm>
            <a:off x="4001444" y="3356407"/>
            <a:ext cx="609600" cy="0"/>
          </a:xfrm>
          <a:prstGeom prst="straightConnector1">
            <a:avLst/>
          </a:prstGeom>
          <a:solidFill>
            <a:schemeClr val="accent1"/>
          </a:solidFill>
          <a:ln w="63500" cap="flat" cmpd="dbl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5917353" y="237747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5671583" y="2735139"/>
            <a:ext cx="266700" cy="240268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43005" y="297540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6166883" y="2725307"/>
            <a:ext cx="234366" cy="272534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025340" y="23622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q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90110" y="2960132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q</a:t>
            </a:r>
            <a:r>
              <a:rPr lang="en-US" b="1" baseline="-25000" dirty="0">
                <a:solidFill>
                  <a:schemeClr val="bg2">
                    <a:lumMod val="10000"/>
                  </a:schemeClr>
                </a:solidFill>
              </a:rPr>
              <a:t>1</a:t>
            </a:r>
          </a:p>
        </p:txBody>
      </p:sp>
      <p:sp>
        <p:nvSpPr>
          <p:cNvPr id="39" name="Isosceles Triangle 38"/>
          <p:cNvSpPr/>
          <p:nvPr/>
        </p:nvSpPr>
        <p:spPr bwMode="auto">
          <a:xfrm>
            <a:off x="1524000" y="3124200"/>
            <a:ext cx="882879" cy="670525"/>
          </a:xfrm>
          <a:prstGeom prst="triangl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x</a:t>
            </a:r>
            <a:r>
              <a:rPr kumimoji="0" lang="en-US" sz="1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40" name="Isosceles Triangle 39"/>
          <p:cNvSpPr/>
          <p:nvPr/>
        </p:nvSpPr>
        <p:spPr bwMode="auto">
          <a:xfrm>
            <a:off x="2514600" y="3124200"/>
            <a:ext cx="882879" cy="670525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1" name="Isosceles Triangle 40"/>
          <p:cNvSpPr/>
          <p:nvPr/>
        </p:nvSpPr>
        <p:spPr bwMode="auto">
          <a:xfrm>
            <a:off x="6026588" y="3124200"/>
            <a:ext cx="882879" cy="670525"/>
          </a:xfrm>
          <a:prstGeom prst="triangl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x</a:t>
            </a:r>
            <a:r>
              <a:rPr kumimoji="0" lang="en-US" sz="180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E1E4-F064-4601-B143-0B7D060B57B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2819400" y="1676400"/>
            <a:ext cx="304800" cy="3810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2362200" y="2362200"/>
            <a:ext cx="304800" cy="3810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3124200" y="1676400"/>
            <a:ext cx="228600" cy="3810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2057400" y="2362200"/>
            <a:ext cx="304800" cy="3810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3352800" y="1676400"/>
            <a:ext cx="762000" cy="3810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1295400" y="2971800"/>
            <a:ext cx="2286000" cy="9144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4800600" y="1676400"/>
            <a:ext cx="228600" cy="3810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5105400" y="1676400"/>
            <a:ext cx="228600" cy="3810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5334000" y="1676400"/>
            <a:ext cx="838200" cy="3810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5943600" y="2362200"/>
            <a:ext cx="228600" cy="3810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5486400" y="2971800"/>
            <a:ext cx="228600" cy="3810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5943600" y="2971800"/>
            <a:ext cx="1066800" cy="9144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81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5" grpId="0" animBg="1"/>
      <p:bldP spid="5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Symbolic Tree Transducers </a:t>
            </a:r>
            <a:r>
              <a:rPr lang="en-US" smtClean="0"/>
              <a:t>[PSI11]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q</a:t>
            </a:r>
            <a:r>
              <a:rPr lang="en-US" sz="2800" dirty="0" smtClean="0"/>
              <a:t>(</a:t>
            </a:r>
            <a:r>
              <a:rPr lang="el-GR" sz="2800" dirty="0" smtClean="0"/>
              <a:t>λ</a:t>
            </a:r>
            <a:r>
              <a:rPr lang="en-US" sz="2800" dirty="0" err="1" smtClean="0"/>
              <a:t>a.a</a:t>
            </a:r>
            <a:r>
              <a:rPr lang="en-US" sz="2800" dirty="0" smtClean="0"/>
              <a:t>&gt;3,</a:t>
            </a:r>
            <a:r>
              <a:rPr lang="en-US" sz="2800" dirty="0" smtClean="0">
                <a:sym typeface="Wingdings" pitchFamily="2" charset="2"/>
              </a:rPr>
              <a:t>(x</a:t>
            </a:r>
            <a:r>
              <a:rPr lang="en-US" sz="2800" baseline="-25000" dirty="0" smtClean="0">
                <a:sym typeface="Wingdings" pitchFamily="2" charset="2"/>
              </a:rPr>
              <a:t>1</a:t>
            </a:r>
            <a:r>
              <a:rPr lang="en-US" sz="2800" dirty="0" smtClean="0">
                <a:sym typeface="Wingdings" pitchFamily="2" charset="2"/>
              </a:rPr>
              <a:t>,x</a:t>
            </a:r>
            <a:r>
              <a:rPr lang="en-US" sz="2800" baseline="-25000" dirty="0" smtClean="0">
                <a:sym typeface="Wingdings" pitchFamily="2" charset="2"/>
              </a:rPr>
              <a:t>2</a:t>
            </a:r>
            <a:r>
              <a:rPr lang="en-US" sz="2800" dirty="0" smtClean="0">
                <a:sym typeface="Wingdings" pitchFamily="2" charset="2"/>
              </a:rPr>
              <a:t>)</a:t>
            </a:r>
            <a:r>
              <a:rPr lang="en-US" sz="2800" dirty="0" smtClean="0"/>
              <a:t>) 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l-GR" sz="2800" dirty="0" smtClean="0"/>
              <a:t>λ</a:t>
            </a:r>
            <a:r>
              <a:rPr lang="en-US" sz="2800" dirty="0" smtClean="0"/>
              <a:t>a.a+1,(</a:t>
            </a:r>
            <a:r>
              <a:rPr lang="el-GR" sz="2800" dirty="0" smtClean="0"/>
              <a:t>λ</a:t>
            </a:r>
            <a:r>
              <a:rPr lang="en-US" sz="2800" dirty="0" smtClean="0"/>
              <a:t>a.a-2</a:t>
            </a:r>
            <a:r>
              <a:rPr lang="en-US" sz="2800" dirty="0" smtClean="0">
                <a:sym typeface="Wingdings" pitchFamily="2" charset="2"/>
              </a:rPr>
              <a:t>,q</a:t>
            </a:r>
            <a:r>
              <a:rPr lang="en-US" sz="2800" baseline="-25000" dirty="0" smtClean="0">
                <a:sym typeface="Wingdings" pitchFamily="2" charset="2"/>
              </a:rPr>
              <a:t>1</a:t>
            </a:r>
            <a:r>
              <a:rPr lang="en-US" sz="2800" dirty="0" smtClean="0">
                <a:sym typeface="Wingdings" pitchFamily="2" charset="2"/>
              </a:rPr>
              <a:t>(x</a:t>
            </a:r>
            <a:r>
              <a:rPr lang="en-US" sz="2800" baseline="-25000" dirty="0" smtClean="0">
                <a:sym typeface="Wingdings" pitchFamily="2" charset="2"/>
              </a:rPr>
              <a:t>1</a:t>
            </a:r>
            <a:r>
              <a:rPr lang="en-US" sz="2800" dirty="0" smtClean="0">
                <a:sym typeface="Wingdings" pitchFamily="2" charset="2"/>
              </a:rPr>
              <a:t>))</a:t>
            </a:r>
          </a:p>
          <a:p>
            <a:pPr marL="0" indent="0" algn="ctr">
              <a:buNone/>
            </a:pPr>
            <a:endParaRPr lang="en-US" dirty="0">
              <a:sym typeface="Wingdings" pitchFamily="2" charset="2"/>
            </a:endParaRPr>
          </a:p>
          <a:p>
            <a:pPr marL="0" indent="0" algn="ctr">
              <a:buNone/>
            </a:pPr>
            <a:endParaRPr lang="en-US" dirty="0" smtClean="0">
              <a:sym typeface="Wingdings" pitchFamily="2" charset="2"/>
            </a:endParaRPr>
          </a:p>
          <a:p>
            <a:pPr marL="0" indent="0" algn="ctr"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00B050"/>
                </a:solidFill>
                <a:sym typeface="Wingdings" pitchFamily="2" charset="2"/>
              </a:rPr>
              <a:t>Decidable properties</a:t>
            </a:r>
            <a:r>
              <a:rPr lang="en-US" sz="2400" b="1" dirty="0">
                <a:solidFill>
                  <a:srgbClr val="00B050"/>
                </a:solidFill>
                <a:sym typeface="Wingdings" pitchFamily="2" charset="2"/>
              </a:rPr>
              <a:t>: </a:t>
            </a:r>
            <a:r>
              <a:rPr lang="en-US" sz="2400" b="1" dirty="0" smtClean="0">
                <a:solidFill>
                  <a:srgbClr val="00B050"/>
                </a:solidFill>
                <a:sym typeface="Wingdings" pitchFamily="2" charset="2"/>
              </a:rPr>
              <a:t>	</a:t>
            </a:r>
            <a:r>
              <a:rPr lang="en-US" sz="2400" dirty="0" smtClean="0">
                <a:sym typeface="Wingdings" pitchFamily="2" charset="2"/>
              </a:rPr>
              <a:t>type-checking</a:t>
            </a:r>
            <a:r>
              <a:rPr lang="en-US" sz="2400" dirty="0">
                <a:sym typeface="Wingdings" pitchFamily="2" charset="2"/>
              </a:rPr>
              <a:t>, </a:t>
            </a:r>
            <a:r>
              <a:rPr lang="en-US" sz="2400" dirty="0" smtClean="0">
                <a:sym typeface="Wingdings" pitchFamily="2" charset="2"/>
              </a:rPr>
              <a:t>etc…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B050"/>
                </a:solidFill>
                <a:sym typeface="Wingdings" pitchFamily="2" charset="2"/>
              </a:rPr>
              <a:t>Domain expressiveness: 	</a:t>
            </a:r>
            <a:r>
              <a:rPr lang="en-US" sz="2400" dirty="0" smtClean="0">
                <a:sym typeface="Wingdings" pitchFamily="2" charset="2"/>
              </a:rPr>
              <a:t>infinite alphabets using predicates 				and functions</a:t>
            </a:r>
            <a:endParaRPr lang="en-US" sz="2400" dirty="0" smtClean="0">
              <a:solidFill>
                <a:srgbClr val="00B050"/>
              </a:solidFill>
              <a:sym typeface="Wingdings" pitchFamily="2" charset="2"/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  <a:sym typeface="Wingdings" pitchFamily="2" charset="2"/>
              </a:rPr>
              <a:t>Structural expressiveness:</a:t>
            </a:r>
            <a:r>
              <a:rPr lang="en-US" sz="2400" dirty="0" smtClean="0">
                <a:sym typeface="Wingdings" pitchFamily="2" charset="2"/>
              </a:rPr>
              <a:t> 	can’t delete a node without 					reading it first</a:t>
            </a: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354093" y="2377475"/>
            <a:ext cx="312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2116409" y="2735139"/>
            <a:ext cx="266700" cy="272534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 bwMode="auto">
          <a:xfrm>
            <a:off x="2611709" y="2725307"/>
            <a:ext cx="234366" cy="272534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 bwMode="auto">
          <a:xfrm>
            <a:off x="4001444" y="3356407"/>
            <a:ext cx="609600" cy="0"/>
          </a:xfrm>
          <a:prstGeom prst="straightConnector1">
            <a:avLst/>
          </a:prstGeom>
          <a:solidFill>
            <a:schemeClr val="accent1"/>
          </a:solidFill>
          <a:ln w="63500" cap="flat" cmpd="dbl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5785906" y="2377475"/>
            <a:ext cx="575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5+1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5671583" y="2735139"/>
            <a:ext cx="266700" cy="240268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334000" y="2975407"/>
            <a:ext cx="518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5-2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6166883" y="2725307"/>
            <a:ext cx="234366" cy="272534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025340" y="23622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q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90110" y="2960132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q</a:t>
            </a:r>
            <a:r>
              <a:rPr lang="en-US" b="1" baseline="-25000" dirty="0">
                <a:solidFill>
                  <a:schemeClr val="bg2">
                    <a:lumMod val="10000"/>
                  </a:schemeClr>
                </a:solidFill>
              </a:rPr>
              <a:t>1</a:t>
            </a:r>
          </a:p>
        </p:txBody>
      </p:sp>
      <p:sp>
        <p:nvSpPr>
          <p:cNvPr id="39" name="Isosceles Triangle 38"/>
          <p:cNvSpPr/>
          <p:nvPr/>
        </p:nvSpPr>
        <p:spPr bwMode="auto">
          <a:xfrm>
            <a:off x="1524000" y="3124200"/>
            <a:ext cx="882879" cy="670525"/>
          </a:xfrm>
          <a:prstGeom prst="triangl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x</a:t>
            </a:r>
            <a:r>
              <a:rPr kumimoji="0" lang="en-US" sz="1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40" name="Isosceles Triangle 39"/>
          <p:cNvSpPr/>
          <p:nvPr/>
        </p:nvSpPr>
        <p:spPr bwMode="auto">
          <a:xfrm>
            <a:off x="2514600" y="3124200"/>
            <a:ext cx="882879" cy="670525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1" name="Isosceles Triangle 40"/>
          <p:cNvSpPr/>
          <p:nvPr/>
        </p:nvSpPr>
        <p:spPr bwMode="auto">
          <a:xfrm>
            <a:off x="6026588" y="3124200"/>
            <a:ext cx="882879" cy="670525"/>
          </a:xfrm>
          <a:prstGeom prst="triangl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x</a:t>
            </a:r>
            <a:r>
              <a:rPr kumimoji="0" lang="en-US" sz="180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20778" y="2537463"/>
            <a:ext cx="1584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Such that</a:t>
            </a:r>
          </a:p>
          <a:p>
            <a:r>
              <a:rPr lang="en-US" b="1" dirty="0" smtClean="0"/>
              <a:t>5&gt;3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is true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E1E4-F064-4601-B143-0B7D060B57B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2362200" y="2362200"/>
            <a:ext cx="304800" cy="3810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1981200" y="1676400"/>
            <a:ext cx="990600" cy="3810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4419600" y="1676400"/>
            <a:ext cx="990600" cy="3810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5562600" y="1676400"/>
            <a:ext cx="914400" cy="3810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5715000" y="2362200"/>
            <a:ext cx="685800" cy="3810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5257800" y="2971800"/>
            <a:ext cx="685800" cy="3810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3733800" y="2819400"/>
            <a:ext cx="457200" cy="3048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Alternate Process 31"/>
          <p:cNvSpPr/>
          <p:nvPr/>
        </p:nvSpPr>
        <p:spPr>
          <a:xfrm>
            <a:off x="6096000" y="3276600"/>
            <a:ext cx="2590800" cy="1295400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Alphabet theory has to be </a:t>
            </a:r>
            <a:r>
              <a:rPr lang="en-US" b="1" dirty="0" smtClean="0"/>
              <a:t>DECIDABLE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We’ll use Z3 to check predicate </a:t>
            </a:r>
            <a:r>
              <a:rPr lang="en-US" dirty="0" err="1" smtClean="0"/>
              <a:t>satisfiability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881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5" grpId="0" animBg="1"/>
      <p:bldP spid="45" grpId="1" animBg="1"/>
      <p:bldP spid="49" grpId="0" animBg="1"/>
      <p:bldP spid="49" grpId="1" animBg="1"/>
      <p:bldP spid="50" grpId="0" animBg="1"/>
      <p:bldP spid="50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Improving structural expressiveness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ym typeface="Wingdings" pitchFamily="2" charset="2"/>
              </a:rPr>
              <a:t>Transformation: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en-US" sz="2800" dirty="0" smtClean="0">
                <a:sym typeface="Wingdings" pitchFamily="2" charset="2"/>
              </a:rPr>
              <a:t>delete the left child if its root greater than 5</a:t>
            </a:r>
          </a:p>
          <a:p>
            <a:pPr marL="0" indent="0">
              <a:buNone/>
            </a:pPr>
            <a:endParaRPr lang="en-US" sz="2800" dirty="0">
              <a:sym typeface="Wingdings" pitchFamily="2" charset="2"/>
            </a:endParaRPr>
          </a:p>
          <a:p>
            <a:pPr marL="0" indent="0">
              <a:buNone/>
            </a:pPr>
            <a:endParaRPr lang="en-US" sz="2800" dirty="0" smtClean="0">
              <a:sym typeface="Wingdings" pitchFamily="2" charset="2"/>
            </a:endParaRPr>
          </a:p>
          <a:p>
            <a:pPr marL="0" indent="0">
              <a:buNone/>
            </a:pPr>
            <a:endParaRPr lang="en-US" sz="2800" dirty="0">
              <a:sym typeface="Wingdings" pitchFamily="2" charset="2"/>
            </a:endParaRPr>
          </a:p>
          <a:p>
            <a:pPr>
              <a:buNone/>
            </a:pPr>
            <a:endParaRPr lang="en-US" sz="2400" dirty="0" smtClean="0">
              <a:sym typeface="Wingdings" pitchFamily="2" charset="2"/>
            </a:endParaRPr>
          </a:p>
          <a:p>
            <a:pPr>
              <a:buNone/>
            </a:pPr>
            <a:r>
              <a:rPr lang="en-US" sz="2400" dirty="0" smtClean="0">
                <a:sym typeface="Wingdings" pitchFamily="2" charset="2"/>
              </a:rPr>
              <a:t>If we delete the node we </a:t>
            </a:r>
            <a:r>
              <a:rPr lang="en-US" sz="2400" b="1" dirty="0" smtClean="0">
                <a:sym typeface="Wingdings" pitchFamily="2" charset="2"/>
              </a:rPr>
              <a:t>can’t check </a:t>
            </a:r>
            <a:r>
              <a:rPr lang="en-US" sz="2400" dirty="0" smtClean="0">
                <a:sym typeface="Wingdings" pitchFamily="2" charset="2"/>
              </a:rPr>
              <a:t>that the left child was actually greater than 5</a:t>
            </a:r>
          </a:p>
          <a:p>
            <a:pPr>
              <a:buNone/>
            </a:pPr>
            <a:endParaRPr lang="en-US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 marL="0" indent="0" algn="ctr">
              <a:buNone/>
            </a:pPr>
            <a:endParaRPr lang="en-US" dirty="0" smtClean="0">
              <a:sym typeface="Wingdings" pitchFamily="2" charset="2"/>
            </a:endParaRPr>
          </a:p>
          <a:p>
            <a:pPr marL="0" indent="0" algn="ctr"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76395" y="26024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2130624" y="2960132"/>
            <a:ext cx="266700" cy="272534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842889" y="32332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31109" y="32430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2625924" y="2950300"/>
            <a:ext cx="234366" cy="292756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 bwMode="auto">
          <a:xfrm>
            <a:off x="4114800" y="3467578"/>
            <a:ext cx="609600" cy="0"/>
          </a:xfrm>
          <a:prstGeom prst="straightConnector1">
            <a:avLst/>
          </a:prstGeom>
          <a:solidFill>
            <a:schemeClr val="accent1"/>
          </a:solidFill>
          <a:ln w="63500" cap="flat" cmpd="dbl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2133600" y="2602468"/>
            <a:ext cx="325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q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9" name="Isosceles Triangle 38"/>
          <p:cNvSpPr/>
          <p:nvPr/>
        </p:nvSpPr>
        <p:spPr bwMode="auto">
          <a:xfrm>
            <a:off x="1555521" y="3579252"/>
            <a:ext cx="882879" cy="670525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" name="Isosceles Triangle 39"/>
          <p:cNvSpPr/>
          <p:nvPr/>
        </p:nvSpPr>
        <p:spPr bwMode="auto">
          <a:xfrm>
            <a:off x="2546122" y="3579252"/>
            <a:ext cx="882879" cy="670525"/>
          </a:xfrm>
          <a:prstGeom prst="triangl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51140" y="259886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305854" y="323944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6100669" y="2946693"/>
            <a:ext cx="234366" cy="272534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Isosceles Triangle 32"/>
          <p:cNvSpPr/>
          <p:nvPr/>
        </p:nvSpPr>
        <p:spPr bwMode="auto">
          <a:xfrm>
            <a:off x="6020866" y="3589461"/>
            <a:ext cx="882879" cy="670525"/>
          </a:xfrm>
          <a:prstGeom prst="triangl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75069" y="3208461"/>
            <a:ext cx="325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q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E1E4-F064-4601-B143-0B7D060B57B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981200" y="5486400"/>
            <a:ext cx="5029200" cy="8382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ym typeface="Wingdings" pitchFamily="2" charset="2"/>
              </a:rPr>
              <a:t>Regular Look-Ahead (RLA)</a:t>
            </a:r>
            <a:endParaRPr lang="en-US" sz="2400" b="1" dirty="0">
              <a:sym typeface="Wingdings" pitchFamily="2" charset="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14800" y="289560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54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9" grpId="0"/>
      <p:bldP spid="33" grpId="0" animBg="1"/>
      <p:bldP spid="34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Look Ahead (TOP</a:t>
            </a:r>
            <a:r>
              <a:rPr lang="en-US" baseline="30000" dirty="0" smtClean="0"/>
              <a:t>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ym typeface="Wingdings" pitchFamily="2" charset="2"/>
              </a:rPr>
              <a:t>Transformation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: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delete a node if its left child is greater than 5</a:t>
            </a: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endParaRPr lang="en-US" dirty="0" smtClean="0">
              <a:sym typeface="Wingdings" pitchFamily="2" charset="2"/>
            </a:endParaRP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/>
            </a:r>
            <a:b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</a:br>
            <a:endParaRPr lang="en-US" sz="24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endParaRPr lang="en-US" sz="24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>
              <a:buNone/>
            </a:pPr>
            <a:r>
              <a:rPr lang="en-US" sz="2600" b="1" dirty="0" smtClean="0">
                <a:sym typeface="Wingdings" pitchFamily="2" charset="2"/>
              </a:rPr>
              <a:t>Rules can ask </a:t>
            </a:r>
            <a:r>
              <a:rPr lang="en-US" sz="2600" dirty="0" smtClean="0">
                <a:sym typeface="Wingdings" pitchFamily="2" charset="2"/>
              </a:rPr>
              <a:t>whether the children are in particular languages</a:t>
            </a:r>
          </a:p>
          <a:p>
            <a:pPr lvl="1"/>
            <a:r>
              <a:rPr lang="en-US" sz="2300" b="1" dirty="0" smtClean="0">
                <a:solidFill>
                  <a:srgbClr val="7030A0"/>
                </a:solidFill>
                <a:sym typeface="Wingdings" pitchFamily="2" charset="2"/>
              </a:rPr>
              <a:t>p</a:t>
            </a:r>
            <a:r>
              <a:rPr lang="en-US" sz="2300" b="1" baseline="-25000" dirty="0" smtClean="0">
                <a:solidFill>
                  <a:srgbClr val="7030A0"/>
                </a:solidFill>
                <a:sym typeface="Wingdings" pitchFamily="2" charset="2"/>
              </a:rPr>
              <a:t>1</a:t>
            </a:r>
            <a:r>
              <a:rPr lang="en-US" sz="2300" dirty="0" smtClean="0">
                <a:sym typeface="Wingdings" pitchFamily="2" charset="2"/>
              </a:rPr>
              <a:t>: the language of trees whose root is </a:t>
            </a:r>
            <a:r>
              <a:rPr lang="en-US" sz="2300" b="1" dirty="0" smtClean="0">
                <a:solidFill>
                  <a:srgbClr val="0070C0"/>
                </a:solidFill>
                <a:sym typeface="Wingdings" pitchFamily="2" charset="2"/>
              </a:rPr>
              <a:t>greater than 5</a:t>
            </a:r>
          </a:p>
          <a:p>
            <a:pPr lvl="1"/>
            <a:r>
              <a:rPr lang="en-US" sz="2300" b="1" dirty="0" smtClean="0">
                <a:solidFill>
                  <a:srgbClr val="7030A0"/>
                </a:solidFill>
                <a:sym typeface="Wingdings" pitchFamily="2" charset="2"/>
              </a:rPr>
              <a:t>p</a:t>
            </a:r>
            <a:r>
              <a:rPr lang="en-US" sz="2300" b="1" baseline="-25000" dirty="0">
                <a:solidFill>
                  <a:srgbClr val="7030A0"/>
                </a:solidFill>
                <a:sym typeface="Wingdings" pitchFamily="2" charset="2"/>
              </a:rPr>
              <a:t>2</a:t>
            </a:r>
            <a:r>
              <a:rPr lang="en-US" sz="2300" dirty="0" smtClean="0">
                <a:sym typeface="Wingdings" pitchFamily="2" charset="2"/>
              </a:rPr>
              <a:t>: the language of all trees</a:t>
            </a:r>
          </a:p>
          <a:p>
            <a:pPr lvl="1">
              <a:buNone/>
            </a:pPr>
            <a:endParaRPr lang="en-US" sz="2600" dirty="0" smtClean="0">
              <a:sym typeface="Wingdings" pitchFamily="2" charset="2"/>
            </a:endParaRPr>
          </a:p>
          <a:p>
            <a:pPr>
              <a:buNone/>
            </a:pPr>
            <a:r>
              <a:rPr lang="en-US" sz="2600" b="1" dirty="0" smtClean="0">
                <a:solidFill>
                  <a:srgbClr val="00B050"/>
                </a:solidFill>
                <a:sym typeface="Wingdings" pitchFamily="2" charset="2"/>
              </a:rPr>
              <a:t>Decidable properties: 		</a:t>
            </a:r>
            <a:r>
              <a:rPr lang="en-US" sz="2600" dirty="0" smtClean="0">
                <a:sym typeface="Wingdings" pitchFamily="2" charset="2"/>
              </a:rPr>
              <a:t>type-checking, etc…</a:t>
            </a:r>
          </a:p>
          <a:p>
            <a:pPr>
              <a:buNone/>
            </a:pPr>
            <a:r>
              <a:rPr lang="en-US" sz="2600" b="1" dirty="0" smtClean="0">
                <a:solidFill>
                  <a:srgbClr val="00B050"/>
                </a:solidFill>
                <a:sym typeface="Wingdings" pitchFamily="2" charset="2"/>
              </a:rPr>
              <a:t>Domain expressiveness: 		</a:t>
            </a:r>
            <a:r>
              <a:rPr lang="en-US" sz="2600" dirty="0" smtClean="0">
                <a:sym typeface="Wingdings" pitchFamily="2" charset="2"/>
              </a:rPr>
              <a:t>infinite alphabets</a:t>
            </a:r>
            <a:endParaRPr lang="en-US" sz="2600" dirty="0" smtClean="0">
              <a:solidFill>
                <a:srgbClr val="00B050"/>
              </a:solidFill>
              <a:sym typeface="Wingdings" pitchFamily="2" charset="2"/>
            </a:endParaRPr>
          </a:p>
          <a:p>
            <a:pPr>
              <a:buNone/>
            </a:pPr>
            <a:r>
              <a:rPr lang="en-US" sz="2600" b="1" dirty="0" smtClean="0">
                <a:solidFill>
                  <a:srgbClr val="926F00"/>
                </a:solidFill>
                <a:sym typeface="Wingdings" pitchFamily="2" charset="2"/>
              </a:rPr>
              <a:t>Structural expressiveness:</a:t>
            </a:r>
            <a:r>
              <a:rPr lang="en-US" sz="2600" dirty="0" smtClean="0">
                <a:solidFill>
                  <a:srgbClr val="926F00"/>
                </a:solidFill>
                <a:sym typeface="Wingdings" pitchFamily="2" charset="2"/>
              </a:rPr>
              <a:t> </a:t>
            </a:r>
            <a:r>
              <a:rPr lang="en-US" sz="2600" dirty="0" smtClean="0">
                <a:sym typeface="Wingdings" pitchFamily="2" charset="2"/>
              </a:rPr>
              <a:t>	good enough to express our examples</a:t>
            </a:r>
            <a:endParaRPr lang="en-US" sz="3600" dirty="0" smtClean="0">
              <a:sym typeface="Wingdings" pitchFamily="2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202003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1996437" y="2377694"/>
            <a:ext cx="266700" cy="272534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94672" y="265085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96922" y="266061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2491737" y="2367862"/>
            <a:ext cx="234366" cy="272534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 bwMode="auto">
          <a:xfrm>
            <a:off x="3886200" y="2885140"/>
            <a:ext cx="609600" cy="0"/>
          </a:xfrm>
          <a:prstGeom prst="straightConnector1">
            <a:avLst/>
          </a:prstGeom>
          <a:solidFill>
            <a:schemeClr val="accent1"/>
          </a:solidFill>
          <a:ln w="63500" cap="flat" cmpd="dbl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1960269" y="1981200"/>
            <a:ext cx="325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q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9" name="Isosceles Triangle 38"/>
          <p:cNvSpPr/>
          <p:nvPr/>
        </p:nvSpPr>
        <p:spPr bwMode="auto">
          <a:xfrm>
            <a:off x="2420485" y="2983687"/>
            <a:ext cx="882879" cy="670525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" name="Isosceles Triangle 39"/>
          <p:cNvSpPr/>
          <p:nvPr/>
        </p:nvSpPr>
        <p:spPr bwMode="auto">
          <a:xfrm>
            <a:off x="1403121" y="2991580"/>
            <a:ext cx="882879" cy="670525"/>
          </a:xfrm>
          <a:prstGeom prst="triangl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89189" y="2236962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p</a:t>
            </a:r>
            <a:r>
              <a:rPr lang="en-US" b="1" baseline="-25000" dirty="0" smtClean="0">
                <a:solidFill>
                  <a:srgbClr val="7030A0"/>
                </a:solidFill>
              </a:rPr>
              <a:t>1</a:t>
            </a:r>
            <a:endParaRPr lang="en-US" b="1" baseline="-25000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56580" y="2256118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p</a:t>
            </a:r>
            <a:r>
              <a:rPr lang="en-US" b="1" baseline="-25000" dirty="0" smtClean="0">
                <a:solidFill>
                  <a:srgbClr val="7030A0"/>
                </a:solidFill>
              </a:rPr>
              <a:t>2</a:t>
            </a:r>
            <a:endParaRPr lang="en-US" b="1" baseline="-25000" dirty="0">
              <a:solidFill>
                <a:srgbClr val="7030A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45360" y="2016423"/>
            <a:ext cx="312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600074" y="265701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5410200" y="2394466"/>
            <a:ext cx="234366" cy="272534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269047" y="2614355"/>
            <a:ext cx="325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q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0" name="Oval Callout 19"/>
          <p:cNvSpPr/>
          <p:nvPr/>
        </p:nvSpPr>
        <p:spPr bwMode="auto">
          <a:xfrm>
            <a:off x="6172200" y="2438400"/>
            <a:ext cx="2730220" cy="880856"/>
          </a:xfrm>
          <a:prstGeom prst="wedgeEllipseCallout">
            <a:avLst>
              <a:gd name="adj1" fmla="val -35966"/>
              <a:gd name="adj2" fmla="val 33422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cs typeface="Arial" charset="0"/>
              </a:rPr>
              <a:t>Transformation now is safe</a:t>
            </a:r>
          </a:p>
        </p:txBody>
      </p:sp>
      <p:sp>
        <p:nvSpPr>
          <p:cNvPr id="21" name="Isosceles Triangle 20"/>
          <p:cNvSpPr/>
          <p:nvPr/>
        </p:nvSpPr>
        <p:spPr bwMode="auto">
          <a:xfrm>
            <a:off x="5315087" y="3020182"/>
            <a:ext cx="882879" cy="670525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E1E4-F064-4601-B143-0B7D060B57B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91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30" grpId="0"/>
      <p:bldP spid="33" grpId="0"/>
      <p:bldP spid="42" grpId="0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177677"/>
              </p:ext>
            </p:extLst>
          </p:nvPr>
        </p:nvGraphicFramePr>
        <p:xfrm>
          <a:off x="152400" y="304800"/>
          <a:ext cx="8686800" cy="5971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1752600"/>
                <a:gridCol w="1600200"/>
                <a:gridCol w="1828800"/>
                <a:gridCol w="1295400"/>
              </a:tblGrid>
              <a:tr h="759597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Decidability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Complexity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Structural</a:t>
                      </a:r>
                    </a:p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Expressiveness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Infinite alphabets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44008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effectLst/>
                        </a:rPr>
                        <a:t>Top</a:t>
                      </a:r>
                      <a:r>
                        <a:rPr lang="en-US" b="1" baseline="0" dirty="0" smtClean="0">
                          <a:effectLst/>
                        </a:rPr>
                        <a:t> Down Tree Transducers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baseline="0" dirty="0" smtClean="0">
                          <a:effectLst/>
                        </a:rPr>
                        <a:t>[Engelfriet75]</a:t>
                      </a:r>
                      <a:endParaRPr lang="en-US" b="0" dirty="0" smtClean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</a:t>
                      </a:r>
                      <a:endParaRPr lang="en-US" b="1" i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</a:t>
                      </a:r>
                      <a:endParaRPr lang="en-US" b="1" i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</a:t>
                      </a:r>
                      <a:endParaRPr lang="en-US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</a:t>
                      </a:r>
                      <a:endParaRPr lang="en-US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44008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effectLst/>
                        </a:rPr>
                        <a:t>Top</a:t>
                      </a:r>
                      <a:r>
                        <a:rPr lang="en-US" b="1" baseline="0" dirty="0" smtClean="0">
                          <a:effectLst/>
                        </a:rPr>
                        <a:t> Down Tree Transducers with Regular Look-ahead</a:t>
                      </a:r>
                    </a:p>
                    <a:p>
                      <a:pPr algn="ctr"/>
                      <a:r>
                        <a:rPr lang="en-US" b="0" baseline="0" dirty="0" smtClean="0">
                          <a:effectLst/>
                        </a:rPr>
                        <a:t>[Engelfriet76]</a:t>
                      </a:r>
                      <a:endParaRPr lang="en-US" b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~</a:t>
                      </a:r>
                      <a:endParaRPr lang="en-US" sz="2000" b="1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</a:t>
                      </a:r>
                    </a:p>
                  </a:txBody>
                  <a:tcPr anchor="ctr"/>
                </a:tc>
              </a:tr>
              <a:tr h="75959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effectLst/>
                        </a:rPr>
                        <a:t>Streaming</a:t>
                      </a:r>
                      <a:r>
                        <a:rPr lang="en-US" b="1" baseline="0" dirty="0" smtClean="0">
                          <a:effectLst/>
                        </a:rPr>
                        <a:t> Tree Transducers </a:t>
                      </a:r>
                      <a:r>
                        <a:rPr lang="en-US" b="0" baseline="0" dirty="0" smtClean="0">
                          <a:effectLst/>
                        </a:rPr>
                        <a:t>[AlurDantoni12]</a:t>
                      </a:r>
                      <a:endParaRPr lang="en-US" b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</a:t>
                      </a:r>
                      <a:endParaRPr lang="en-US" b="1" i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</a:t>
                      </a:r>
                      <a:endParaRPr lang="en-US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</a:t>
                      </a:r>
                      <a:endParaRPr lang="en-US" b="1" i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</a:t>
                      </a:r>
                      <a:endParaRPr lang="en-US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44008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effectLst/>
                        </a:rPr>
                        <a:t>Data</a:t>
                      </a:r>
                      <a:r>
                        <a:rPr lang="en-US" b="1" baseline="0" dirty="0" smtClean="0">
                          <a:effectLst/>
                        </a:rPr>
                        <a:t> Automata</a:t>
                      </a:r>
                    </a:p>
                    <a:p>
                      <a:pPr algn="ctr"/>
                      <a:r>
                        <a:rPr lang="en-US" b="0" dirty="0" smtClean="0">
                          <a:effectLst/>
                        </a:rPr>
                        <a:t>[Bojanczyk98]</a:t>
                      </a:r>
                      <a:endParaRPr lang="en-US" b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~</a:t>
                      </a:r>
                      <a:endParaRPr lang="en-US" sz="2800" b="1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</a:t>
                      </a:r>
                      <a:endParaRPr lang="en-US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</a:t>
                      </a:r>
                      <a:endParaRPr lang="en-US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</a:t>
                      </a:r>
                      <a:endParaRPr lang="en-US" b="1" i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44008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effectLst/>
                        </a:rPr>
                        <a:t>Symbolic</a:t>
                      </a:r>
                      <a:r>
                        <a:rPr lang="en-US" b="1" baseline="0" dirty="0" smtClean="0">
                          <a:effectLst/>
                        </a:rPr>
                        <a:t> Tree Transducers</a:t>
                      </a:r>
                    </a:p>
                    <a:p>
                      <a:pPr algn="ctr"/>
                      <a:r>
                        <a:rPr lang="en-US" b="0" baseline="0" dirty="0" smtClean="0">
                          <a:effectLst/>
                        </a:rPr>
                        <a:t>[VeanesBjoerner11]</a:t>
                      </a:r>
                      <a:endParaRPr lang="en-US" b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</a:t>
                      </a:r>
                      <a:endParaRPr lang="en-US" b="1" i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</a:t>
                      </a:r>
                      <a:endParaRPr lang="en-US" b="1" i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</a:t>
                      </a:r>
                      <a:endParaRPr lang="en-US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</a:t>
                      </a:r>
                      <a:endParaRPr lang="en-US" b="1" i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44008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effectLst/>
                        </a:rPr>
                        <a:t>Symbolic Tree</a:t>
                      </a:r>
                      <a:r>
                        <a:rPr lang="en-US" b="1" baseline="0" dirty="0" smtClean="0">
                          <a:effectLst/>
                        </a:rPr>
                        <a:t> </a:t>
                      </a:r>
                      <a:r>
                        <a:rPr lang="en-US" b="1" dirty="0" smtClean="0">
                          <a:effectLst/>
                        </a:rPr>
                        <a:t>Transducers RLA</a:t>
                      </a:r>
                      <a:endParaRPr lang="en-US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</a:t>
                      </a:r>
                      <a:endParaRPr lang="en-US" b="1" i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</a:t>
                      </a:r>
                      <a:endParaRPr lang="en-US" b="1" i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~</a:t>
                      </a:r>
                      <a:endParaRPr lang="en-US" sz="2400" b="1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</a:t>
                      </a:r>
                      <a:endParaRPr lang="en-US" b="1" i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E1E4-F064-4601-B143-0B7D060B57B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52400" y="5486400"/>
            <a:ext cx="2286000" cy="9906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55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Composition of symbolic transducers with regular </a:t>
            </a:r>
            <a:r>
              <a:rPr lang="en-US" dirty="0" err="1" smtClean="0"/>
              <a:t>lookahead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C9E0-E3F5-4CD7-8C72-B4BC8AD48F7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08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Composition of STT</a:t>
            </a:r>
            <a:r>
              <a:rPr lang="en-US" baseline="30000" dirty="0" smtClean="0"/>
              <a:t>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This is </a:t>
            </a:r>
            <a:r>
              <a:rPr lang="en-US" b="1" dirty="0" smtClean="0"/>
              <a:t>not</a:t>
            </a:r>
            <a:r>
              <a:rPr lang="en-US" dirty="0" smtClean="0"/>
              <a:t> always possible!!</a:t>
            </a:r>
          </a:p>
          <a:p>
            <a:pPr>
              <a:buNone/>
            </a:pPr>
            <a:r>
              <a:rPr lang="en-US" dirty="0" smtClean="0"/>
              <a:t>Find the </a:t>
            </a:r>
            <a:r>
              <a:rPr lang="en-US" b="1" dirty="0" smtClean="0"/>
              <a:t>biggest</a:t>
            </a:r>
            <a:r>
              <a:rPr lang="en-US" dirty="0" smtClean="0"/>
              <a:t> class for which it is </a:t>
            </a:r>
            <a:r>
              <a:rPr lang="en-US" b="1" dirty="0" smtClean="0"/>
              <a:t>possible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E1E4-F064-4601-B143-0B7D060B57B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0" y="1905000"/>
            <a:ext cx="1828800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" name="Rectangle 5"/>
          <p:cNvSpPr/>
          <p:nvPr/>
        </p:nvSpPr>
        <p:spPr>
          <a:xfrm>
            <a:off x="1828800" y="2971800"/>
            <a:ext cx="1828800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7" name="Rectangle 6"/>
          <p:cNvSpPr/>
          <p:nvPr/>
        </p:nvSpPr>
        <p:spPr>
          <a:xfrm>
            <a:off x="5334000" y="2438400"/>
            <a:ext cx="1828800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1 </a:t>
            </a:r>
            <a:r>
              <a:rPr lang="en-US" dirty="0" smtClean="0"/>
              <a:t>o</a:t>
            </a:r>
            <a:r>
              <a:rPr lang="en-US" baseline="-25000" dirty="0" smtClean="0"/>
              <a:t> </a:t>
            </a:r>
            <a:r>
              <a:rPr lang="en-US" dirty="0" smtClean="0"/>
              <a:t>T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657600" y="2895600"/>
            <a:ext cx="16764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3"/>
          </p:cNvCxnSpPr>
          <p:nvPr/>
        </p:nvCxnSpPr>
        <p:spPr>
          <a:xfrm>
            <a:off x="3657600" y="2247900"/>
            <a:ext cx="1676400" cy="419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814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 of STT</a:t>
            </a:r>
            <a:r>
              <a:rPr lang="en-US" baseline="30000" dirty="0" smtClean="0"/>
              <a:t>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b="1" dirty="0"/>
              <a:t>DETERMINISTIC:</a:t>
            </a:r>
            <a:r>
              <a:rPr lang="en-US" sz="2800" b="1" dirty="0" smtClean="0"/>
              <a:t> </a:t>
            </a:r>
            <a:r>
              <a:rPr lang="en-US" sz="2800" dirty="0" smtClean="0"/>
              <a:t>at most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smtClean="0"/>
              <a:t>one transducer rule</a:t>
            </a:r>
            <a:r>
              <a:rPr lang="en-US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/>
              <a:t>applies for each input tree</a:t>
            </a:r>
          </a:p>
          <a:p>
            <a:pPr>
              <a:buNone/>
            </a:pPr>
            <a:r>
              <a:rPr lang="en-US" sz="2800" b="1" dirty="0" smtClean="0"/>
              <a:t>LINEAR: </a:t>
            </a:r>
            <a:r>
              <a:rPr lang="en-US" sz="2800" dirty="0" smtClean="0"/>
              <a:t>each child appear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/>
              <a:t>at most once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/>
              <a:t>in the right hand side of each rule</a:t>
            </a:r>
          </a:p>
          <a:p>
            <a:pPr marL="0" indent="0" algn="ctr">
              <a:buNone/>
            </a:pPr>
            <a:endParaRPr lang="en-US" sz="4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77000" y="6356350"/>
            <a:ext cx="2133600" cy="365125"/>
          </a:xfrm>
        </p:spPr>
        <p:txBody>
          <a:bodyPr/>
          <a:lstStyle/>
          <a:p>
            <a:fld id="{B6A2E1E4-F064-4601-B143-0B7D060B57B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98886" y="41148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1946703" y="4472464"/>
            <a:ext cx="266700" cy="272534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 bwMode="auto">
          <a:xfrm>
            <a:off x="2442003" y="4462632"/>
            <a:ext cx="234366" cy="292756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 bwMode="auto">
          <a:xfrm flipV="1">
            <a:off x="3810000" y="4343400"/>
            <a:ext cx="1600200" cy="533400"/>
          </a:xfrm>
          <a:prstGeom prst="straightConnector1">
            <a:avLst/>
          </a:prstGeom>
          <a:solidFill>
            <a:schemeClr val="accent1"/>
          </a:solidFill>
          <a:ln w="63500" cap="flat" cmpd="dbl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1949679" y="4114800"/>
            <a:ext cx="325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q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2" name="Isosceles Triangle 11"/>
          <p:cNvSpPr/>
          <p:nvPr/>
        </p:nvSpPr>
        <p:spPr bwMode="auto">
          <a:xfrm>
            <a:off x="1371600" y="4876800"/>
            <a:ext cx="882879" cy="670525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Isosceles Triangle 12"/>
          <p:cNvSpPr/>
          <p:nvPr/>
        </p:nvSpPr>
        <p:spPr bwMode="auto">
          <a:xfrm>
            <a:off x="2362201" y="4876800"/>
            <a:ext cx="882879" cy="670525"/>
          </a:xfrm>
          <a:prstGeom prst="triangl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26402" y="3505200"/>
            <a:ext cx="855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x+1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6759802" y="3886201"/>
            <a:ext cx="152399" cy="152399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Isosceles Triangle 16"/>
          <p:cNvSpPr/>
          <p:nvPr/>
        </p:nvSpPr>
        <p:spPr bwMode="auto">
          <a:xfrm>
            <a:off x="6836002" y="4343400"/>
            <a:ext cx="457200" cy="228600"/>
          </a:xfrm>
          <a:prstGeom prst="triangl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Isosceles Triangle 33"/>
          <p:cNvSpPr/>
          <p:nvPr/>
        </p:nvSpPr>
        <p:spPr bwMode="auto">
          <a:xfrm>
            <a:off x="6074002" y="4343400"/>
            <a:ext cx="457200" cy="22860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 flipH="1">
            <a:off x="6455002" y="3886201"/>
            <a:ext cx="76200" cy="15240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 bwMode="auto">
          <a:xfrm>
            <a:off x="6705600" y="5638801"/>
            <a:ext cx="152399" cy="152399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Isosceles Triangle 41"/>
          <p:cNvSpPr/>
          <p:nvPr/>
        </p:nvSpPr>
        <p:spPr bwMode="auto">
          <a:xfrm>
            <a:off x="6781800" y="6019801"/>
            <a:ext cx="457200" cy="228600"/>
          </a:xfrm>
          <a:prstGeom prst="triangl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705600" y="5638800"/>
            <a:ext cx="555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q</a:t>
            </a:r>
            <a:r>
              <a:rPr lang="en-US" b="1" baseline="-25000" dirty="0" smtClean="0">
                <a:solidFill>
                  <a:srgbClr val="C00000"/>
                </a:solidFill>
              </a:rPr>
              <a:t>2</a:t>
            </a:r>
            <a:endParaRPr lang="en-US" b="1" baseline="-25000" dirty="0">
              <a:solidFill>
                <a:srgbClr val="C00000"/>
              </a:solidFill>
            </a:endParaRPr>
          </a:p>
        </p:txBody>
      </p:sp>
      <p:sp>
        <p:nvSpPr>
          <p:cNvPr id="45" name="Isosceles Triangle 44"/>
          <p:cNvSpPr/>
          <p:nvPr/>
        </p:nvSpPr>
        <p:spPr bwMode="auto">
          <a:xfrm>
            <a:off x="6019800" y="6019801"/>
            <a:ext cx="457200" cy="228600"/>
          </a:xfrm>
          <a:prstGeom prst="triangl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943600" y="5638800"/>
            <a:ext cx="533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q</a:t>
            </a:r>
            <a:r>
              <a:rPr lang="en-US" b="1" baseline="-25000" dirty="0" smtClean="0">
                <a:solidFill>
                  <a:srgbClr val="C00000"/>
                </a:solidFill>
              </a:rPr>
              <a:t>1</a:t>
            </a:r>
            <a:endParaRPr lang="en-US" b="1" baseline="-25000" dirty="0">
              <a:solidFill>
                <a:srgbClr val="C00000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 bwMode="auto">
          <a:xfrm flipH="1">
            <a:off x="6400800" y="5638801"/>
            <a:ext cx="76200" cy="15240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 bwMode="auto">
          <a:xfrm>
            <a:off x="3810000" y="5486400"/>
            <a:ext cx="1676400" cy="416474"/>
          </a:xfrm>
          <a:prstGeom prst="straightConnector1">
            <a:avLst/>
          </a:prstGeom>
          <a:solidFill>
            <a:schemeClr val="accent1"/>
          </a:solidFill>
          <a:ln w="63500" cap="flat" cmpd="dbl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TextBox 50"/>
          <p:cNvSpPr txBox="1"/>
          <p:nvPr/>
        </p:nvSpPr>
        <p:spPr>
          <a:xfrm>
            <a:off x="3886200" y="4191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linear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657600" y="5715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nonlinear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172200" y="5269468"/>
            <a:ext cx="855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x+1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6759802" y="3962400"/>
            <a:ext cx="555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q</a:t>
            </a:r>
            <a:r>
              <a:rPr lang="en-US" b="1" baseline="-25000" dirty="0" smtClean="0">
                <a:solidFill>
                  <a:srgbClr val="C00000"/>
                </a:solidFill>
              </a:rPr>
              <a:t>2</a:t>
            </a:r>
            <a:endParaRPr lang="en-US" b="1" baseline="-25000" dirty="0">
              <a:solidFill>
                <a:srgbClr val="C0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997802" y="3962400"/>
            <a:ext cx="533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q</a:t>
            </a:r>
            <a:r>
              <a:rPr lang="en-US" b="1" baseline="-25000" dirty="0" smtClean="0">
                <a:solidFill>
                  <a:srgbClr val="C00000"/>
                </a:solidFill>
              </a:rPr>
              <a:t>1</a:t>
            </a:r>
            <a:endParaRPr lang="en-US" b="1" baseline="-25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291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 animBg="1"/>
      <p:bldP spid="13" grpId="0" animBg="1"/>
      <p:bldP spid="14" grpId="0"/>
      <p:bldP spid="17" grpId="0" animBg="1"/>
      <p:bldP spid="34" grpId="0" animBg="1"/>
      <p:bldP spid="42" grpId="0" animBg="1"/>
      <p:bldP spid="43" grpId="0"/>
      <p:bldP spid="45" grpId="0" animBg="1"/>
      <p:bldP spid="46" grpId="0"/>
      <p:bldP spid="51" grpId="0"/>
      <p:bldP spid="52" grpId="0"/>
      <p:bldP spid="53" grpId="0"/>
      <p:bldP spid="54" grpId="0"/>
      <p:bldP spid="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can we Compose?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/>
              <a:t>Theorem:</a:t>
            </a:r>
            <a:r>
              <a:rPr lang="en-US" sz="2800" dirty="0" smtClean="0"/>
              <a:t>  	</a:t>
            </a:r>
            <a:r>
              <a:rPr lang="en-US" dirty="0" smtClean="0"/>
              <a:t>T(</a:t>
            </a:r>
            <a:r>
              <a:rPr lang="en-US" i="1" dirty="0" smtClean="0"/>
              <a:t>x</a:t>
            </a:r>
            <a:r>
              <a:rPr lang="en-US" dirty="0" smtClean="0"/>
              <a:t>) = T</a:t>
            </a:r>
            <a:r>
              <a:rPr lang="en-US" baseline="-25000" dirty="0" smtClean="0"/>
              <a:t>2</a:t>
            </a:r>
            <a:r>
              <a:rPr lang="en-US" dirty="0" smtClean="0"/>
              <a:t>(T</a:t>
            </a:r>
            <a:r>
              <a:rPr lang="en-US" baseline="-25000" dirty="0" smtClean="0"/>
              <a:t>1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))</a:t>
            </a:r>
          </a:p>
          <a:p>
            <a:pPr marL="0" indent="0">
              <a:buNone/>
            </a:pPr>
            <a:r>
              <a:rPr lang="en-US" sz="2800" dirty="0" smtClean="0"/>
              <a:t>definable by a Symbolic Tree Transducers with RLA if</a:t>
            </a:r>
          </a:p>
          <a:p>
            <a:pPr marL="400050" lvl="1" indent="0"/>
            <a:r>
              <a:rPr lang="en-US" sz="3200" dirty="0" smtClean="0"/>
              <a:t> </a:t>
            </a:r>
            <a:r>
              <a:rPr lang="en-US" sz="3200" b="1" dirty="0" smtClean="0">
                <a:solidFill>
                  <a:srgbClr val="008000"/>
                </a:solidFill>
              </a:rPr>
              <a:t>T</a:t>
            </a:r>
            <a:r>
              <a:rPr lang="en-US" sz="3200" b="1" baseline="-25000" dirty="0" smtClean="0">
                <a:solidFill>
                  <a:srgbClr val="008000"/>
                </a:solidFill>
              </a:rPr>
              <a:t>1</a:t>
            </a:r>
            <a:r>
              <a:rPr lang="en-US" sz="3200" b="1" dirty="0" smtClean="0">
                <a:solidFill>
                  <a:srgbClr val="008000"/>
                </a:solidFill>
              </a:rPr>
              <a:t> is deterministic</a:t>
            </a:r>
            <a:r>
              <a:rPr lang="en-US" sz="3200" b="1" dirty="0" smtClean="0"/>
              <a:t>, OR</a:t>
            </a:r>
          </a:p>
          <a:p>
            <a:pPr marL="400050" lvl="1" indent="0"/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008000"/>
                </a:solidFill>
              </a:rPr>
              <a:t>T</a:t>
            </a:r>
            <a:r>
              <a:rPr lang="en-US" sz="3200" b="1" baseline="-25000" dirty="0" smtClean="0">
                <a:solidFill>
                  <a:srgbClr val="008000"/>
                </a:solidFill>
              </a:rPr>
              <a:t>2</a:t>
            </a:r>
            <a:r>
              <a:rPr lang="en-US" sz="3200" b="1" dirty="0" smtClean="0">
                <a:solidFill>
                  <a:srgbClr val="008000"/>
                </a:solidFill>
              </a:rPr>
              <a:t> is linear</a:t>
            </a:r>
          </a:p>
          <a:p>
            <a:pPr marL="400050" lvl="1" indent="0"/>
            <a:endParaRPr lang="en-US" sz="2400" dirty="0" smtClean="0"/>
          </a:p>
          <a:p>
            <a:pPr marL="400050" lvl="1" indent="0"/>
            <a:endParaRPr lang="en-US" sz="2400" dirty="0" smtClean="0"/>
          </a:p>
          <a:p>
            <a:pPr marL="400050" lvl="1" indent="0"/>
            <a:endParaRPr lang="en-US" sz="2400" dirty="0" smtClean="0"/>
          </a:p>
          <a:p>
            <a:pPr marL="0" indent="0">
              <a:buNone/>
            </a:pPr>
            <a:r>
              <a:rPr lang="en-US" b="1" dirty="0" smtClean="0"/>
              <a:t>All our examples fall in this category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E1E4-F064-4601-B143-0B7D060B57B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lowchart: Alternate Process 31"/>
          <p:cNvSpPr/>
          <p:nvPr/>
        </p:nvSpPr>
        <p:spPr>
          <a:xfrm>
            <a:off x="6096000" y="3276600"/>
            <a:ext cx="2590800" cy="1295400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Alphabet theory has to be </a:t>
            </a:r>
            <a:r>
              <a:rPr lang="en-US" b="1" dirty="0" smtClean="0"/>
              <a:t>DECIDABLE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We’ll use Z3 to check predicate </a:t>
            </a:r>
            <a:r>
              <a:rPr lang="en-US" dirty="0" err="1" smtClean="0"/>
              <a:t>satisfiability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27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Pre-image as Composition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5105400"/>
          </a:xfrm>
        </p:spPr>
        <p:txBody>
          <a:bodyPr>
            <a:normAutofit/>
          </a:bodyPr>
          <a:lstStyle/>
          <a:p>
            <a:pPr marL="400050" lvl="1" indent="0"/>
            <a:endParaRPr lang="en-US" sz="2400" dirty="0" smtClean="0"/>
          </a:p>
          <a:p>
            <a:pPr marL="400050" lvl="1" indent="0"/>
            <a:endParaRPr lang="en-US" sz="2400" dirty="0" smtClean="0"/>
          </a:p>
          <a:p>
            <a:pPr marL="400050" lvl="1" indent="0"/>
            <a:endParaRPr lang="en-US" sz="2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E1E4-F064-4601-B143-0B7D060B57B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886200" y="2362200"/>
            <a:ext cx="12954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</a:t>
            </a:r>
            <a:endParaRPr lang="en-US" sz="3200" dirty="0"/>
          </a:p>
        </p:txBody>
      </p:sp>
      <p:sp>
        <p:nvSpPr>
          <p:cNvPr id="7" name="Oval 6"/>
          <p:cNvSpPr/>
          <p:nvPr/>
        </p:nvSpPr>
        <p:spPr>
          <a:xfrm>
            <a:off x="6477000" y="2209800"/>
            <a:ext cx="1219200" cy="1143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O</a:t>
            </a:r>
            <a:endParaRPr lang="en-US" dirty="0"/>
          </a:p>
        </p:txBody>
      </p:sp>
      <p:cxnSp>
        <p:nvCxnSpPr>
          <p:cNvPr id="9" name="Straight Arrow Connector 8"/>
          <p:cNvCxnSpPr>
            <a:stCxn id="5" idx="3"/>
            <a:endCxn id="7" idx="2"/>
          </p:cNvCxnSpPr>
          <p:nvPr/>
        </p:nvCxnSpPr>
        <p:spPr>
          <a:xfrm>
            <a:off x="5181600" y="2781300"/>
            <a:ext cx="1295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590800" y="2743200"/>
            <a:ext cx="1295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00200" y="236220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13" name="Rounded Rectangle 12"/>
          <p:cNvSpPr/>
          <p:nvPr/>
        </p:nvSpPr>
        <p:spPr>
          <a:xfrm>
            <a:off x="990600" y="4495800"/>
            <a:ext cx="28956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Domain(T </a:t>
            </a:r>
            <a:r>
              <a:rPr lang="en-US" sz="2000" dirty="0" smtClean="0"/>
              <a:t>o </a:t>
            </a:r>
            <a:r>
              <a:rPr lang="en-US" sz="2800" dirty="0" err="1" smtClean="0"/>
              <a:t>O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828800" y="3276600"/>
            <a:ext cx="152400" cy="1219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27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Trees</a:t>
            </a:r>
            <a:r>
              <a:rPr lang="en-US" dirty="0" smtClean="0"/>
              <a:t> are common input/output data structures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XML </a:t>
            </a:r>
            <a:r>
              <a:rPr lang="en-US" dirty="0" smtClean="0"/>
              <a:t>query, type-checking, etc…</a:t>
            </a:r>
          </a:p>
          <a:p>
            <a:pPr lvl="1"/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Compilers</a:t>
            </a:r>
            <a:r>
              <a:rPr lang="en-US" dirty="0" smtClean="0"/>
              <a:t>/optimizers </a:t>
            </a:r>
            <a:r>
              <a:rPr lang="en-US" dirty="0"/>
              <a:t>(from parse tree to parse tree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Tree manipulating programs: </a:t>
            </a:r>
            <a:r>
              <a:rPr lang="en-US" dirty="0" smtClean="0">
                <a:solidFill>
                  <a:srgbClr val="0070C0"/>
                </a:solidFill>
              </a:rPr>
              <a:t>data structures </a:t>
            </a:r>
            <a:r>
              <a:rPr lang="en-US" dirty="0" smtClean="0"/>
              <a:t>algorithms, </a:t>
            </a:r>
            <a:r>
              <a:rPr lang="en-US" dirty="0" smtClean="0">
                <a:solidFill>
                  <a:srgbClr val="0070C0"/>
                </a:solidFill>
              </a:rPr>
              <a:t>ontologies</a:t>
            </a:r>
            <a:r>
              <a:rPr lang="en-US" dirty="0" smtClean="0"/>
              <a:t>, etc…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E1E4-F064-4601-B143-0B7D060B57B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2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FAST: Decidable by Design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E1E4-F064-4601-B143-0B7D060B57B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1066800" y="1752600"/>
            <a:ext cx="7239000" cy="3962400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81400" y="258187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Composition</a:t>
            </a:r>
            <a:br>
              <a:rPr lang="en-US" dirty="0"/>
            </a:br>
            <a:r>
              <a:rPr lang="en-US" dirty="0"/>
              <a:t>Type-checking</a:t>
            </a:r>
          </a:p>
          <a:p>
            <a:r>
              <a:rPr lang="en-US" dirty="0"/>
              <a:t>Pre-</a:t>
            </a:r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362200" y="397406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Symbolic Tree Transducers with RLA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362200" y="504086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SMT Solver for Alphabet Theory</a:t>
            </a:r>
            <a:endParaRPr lang="en-US" dirty="0"/>
          </a:p>
        </p:txBody>
      </p:sp>
      <p:cxnSp>
        <p:nvCxnSpPr>
          <p:cNvPr id="16" name="Straight Connector 15"/>
          <p:cNvCxnSpPr>
            <a:stCxn id="8" idx="1"/>
            <a:endCxn id="8" idx="5"/>
          </p:cNvCxnSpPr>
          <p:nvPr/>
        </p:nvCxnSpPr>
        <p:spPr>
          <a:xfrm>
            <a:off x="2876550" y="3733800"/>
            <a:ext cx="36195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057400" y="4648200"/>
            <a:ext cx="5257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382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studies and experiments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C9E0-E3F5-4CD7-8C72-B4BC8AD48F7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85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Studies and Experiments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2800" b="1" dirty="0" smtClean="0"/>
              <a:t>Program Optimization: </a:t>
            </a:r>
            <a:br>
              <a:rPr lang="en-US" sz="2800" b="1" dirty="0" smtClean="0"/>
            </a:br>
            <a:r>
              <a:rPr lang="en-US" sz="2800" dirty="0" smtClean="0"/>
              <a:t>Deforestation of functional programs</a:t>
            </a:r>
            <a:endParaRPr lang="en-US" sz="2800" b="1" dirty="0" smtClean="0"/>
          </a:p>
          <a:p>
            <a:pPr marL="514350" indent="-514350">
              <a:buNone/>
            </a:pPr>
            <a:endParaRPr lang="en-US" sz="2800" b="1" dirty="0" smtClean="0"/>
          </a:p>
          <a:p>
            <a:pPr marL="514350" indent="-514350">
              <a:buNone/>
            </a:pPr>
            <a:r>
              <a:rPr lang="en-US" sz="2800" b="1" dirty="0" smtClean="0"/>
              <a:t>Verification: </a:t>
            </a:r>
            <a:endParaRPr lang="en-US" sz="2800" dirty="0" smtClean="0"/>
          </a:p>
          <a:p>
            <a:pPr marL="514350" indent="-514350">
              <a:buNone/>
            </a:pPr>
            <a:r>
              <a:rPr lang="en-US" sz="2800" b="1" dirty="0"/>
              <a:t>	</a:t>
            </a:r>
            <a:r>
              <a:rPr lang="en-US" sz="2800" dirty="0"/>
              <a:t>HTML </a:t>
            </a:r>
            <a:r>
              <a:rPr lang="en-US" sz="2800" dirty="0" smtClean="0"/>
              <a:t>sanitization</a:t>
            </a:r>
          </a:p>
          <a:p>
            <a:pPr marL="514350" indent="-514350">
              <a:buNone/>
            </a:pPr>
            <a:r>
              <a:rPr lang="en-US" sz="2800" dirty="0"/>
              <a:t>	</a:t>
            </a:r>
            <a:r>
              <a:rPr lang="en-US" sz="2800" dirty="0" smtClean="0"/>
              <a:t>Analysis of functional </a:t>
            </a:r>
            <a:r>
              <a:rPr lang="en-US" sz="2800" dirty="0"/>
              <a:t>p</a:t>
            </a:r>
            <a:r>
              <a:rPr lang="en-US" sz="2800" dirty="0" smtClean="0"/>
              <a:t>rograms</a:t>
            </a:r>
            <a:endParaRPr lang="en-US" sz="2800" dirty="0"/>
          </a:p>
          <a:p>
            <a:pPr marL="514350" indent="-514350">
              <a:buNone/>
            </a:pPr>
            <a:r>
              <a:rPr lang="en-US" sz="2800" dirty="0" smtClean="0"/>
              <a:t>	Augmented reality app store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E1E4-F064-4601-B143-0B7D060B57B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Right Brace 2"/>
          <p:cNvSpPr/>
          <p:nvPr/>
        </p:nvSpPr>
        <p:spPr>
          <a:xfrm>
            <a:off x="6400800" y="1600200"/>
            <a:ext cx="609600" cy="34290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86600" y="2819400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Infinite</a:t>
            </a:r>
            <a:endParaRPr lang="en-US" b="1" dirty="0"/>
          </a:p>
          <a:p>
            <a:r>
              <a:rPr lang="en-US" b="1" dirty="0" smtClean="0"/>
              <a:t>Alphabets:</a:t>
            </a:r>
          </a:p>
          <a:p>
            <a:r>
              <a:rPr lang="en-US" dirty="0" smtClean="0"/>
              <a:t>Integer</a:t>
            </a:r>
            <a:br>
              <a:rPr lang="en-US" dirty="0" smtClean="0"/>
            </a:br>
            <a:r>
              <a:rPr lang="en-US" dirty="0" smtClean="0"/>
              <a:t>Data 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149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Deforestation</a:t>
            </a:r>
            <a:endParaRPr lang="en-US" dirty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400" dirty="0"/>
              <a:t>Removing </a:t>
            </a:r>
            <a:r>
              <a:rPr lang="en-US" sz="2400" b="1" dirty="0"/>
              <a:t>intermediate</a:t>
            </a:r>
            <a:r>
              <a:rPr lang="en-US" sz="2400" dirty="0"/>
              <a:t> data </a:t>
            </a:r>
            <a:r>
              <a:rPr lang="en-US" sz="2400" dirty="0" smtClean="0"/>
              <a:t>structures from programs</a:t>
            </a:r>
            <a:endParaRPr lang="en-US" sz="2400" dirty="0"/>
          </a:p>
          <a:p>
            <a:pPr marL="0" indent="0">
              <a:buNone/>
            </a:pPr>
            <a:r>
              <a:rPr lang="en-US" sz="18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800" i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1800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1800" i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1800" i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1800" i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1800" i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1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2400" b="1" dirty="0" smtClean="0"/>
              <a:t>ADVANTAGE: </a:t>
            </a:r>
            <a:r>
              <a:rPr lang="en-US" sz="2400" dirty="0" smtClean="0"/>
              <a:t>the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smtClean="0"/>
              <a:t>program is a single transducer reads the input list </a:t>
            </a:r>
            <a:r>
              <a:rPr lang="en-US" sz="2400" dirty="0" smtClean="0">
                <a:solidFill>
                  <a:srgbClr val="00B050"/>
                </a:solidFill>
              </a:rPr>
              <a:t>only once</a:t>
            </a:r>
            <a:r>
              <a:rPr lang="en-US" sz="2400" dirty="0" smtClean="0"/>
              <a:t>, thanks to transducers </a:t>
            </a:r>
            <a:r>
              <a:rPr lang="en-US" sz="2400" b="1" dirty="0" smtClean="0"/>
              <a:t>composition</a:t>
            </a:r>
            <a:endParaRPr lang="en-US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E1E4-F064-4601-B143-0B7D060B57B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19200" y="2209800"/>
            <a:ext cx="6324600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0000FF"/>
                </a:solidFill>
              </a:rPr>
              <a:t>alphabet</a:t>
            </a:r>
            <a:r>
              <a:rPr lang="en-US" sz="2000" b="1" dirty="0"/>
              <a:t> </a:t>
            </a:r>
            <a:r>
              <a:rPr lang="en-US" sz="2000" dirty="0" err="1"/>
              <a:t>ILIst</a:t>
            </a:r>
            <a:r>
              <a:rPr lang="en-US" sz="2000" dirty="0"/>
              <a:t> [</a:t>
            </a:r>
            <a:r>
              <a:rPr lang="en-US" sz="2000" dirty="0" err="1"/>
              <a:t>i</a:t>
            </a:r>
            <a:r>
              <a:rPr lang="en-US" sz="2000" dirty="0"/>
              <a:t> : </a:t>
            </a:r>
            <a:r>
              <a:rPr lang="en-US" sz="2000" dirty="0" err="1"/>
              <a:t>int</a:t>
            </a:r>
            <a:r>
              <a:rPr lang="en-US" sz="2000" dirty="0"/>
              <a:t>] { nil(0), cons(1) }</a:t>
            </a:r>
            <a:endParaRPr lang="en-US" sz="2000" b="1" dirty="0">
              <a:solidFill>
                <a:srgbClr val="0000FF"/>
              </a:solidFill>
            </a:endParaRPr>
          </a:p>
          <a:p>
            <a:pPr marL="0" indent="0" algn="l">
              <a:buNone/>
            </a:pPr>
            <a:r>
              <a:rPr lang="en-US" sz="2000" b="1" dirty="0">
                <a:solidFill>
                  <a:srgbClr val="0000FF"/>
                </a:solidFill>
              </a:rPr>
              <a:t>trans</a:t>
            </a:r>
            <a:r>
              <a:rPr lang="en-US" sz="2000" b="1" dirty="0"/>
              <a:t> </a:t>
            </a:r>
            <a:r>
              <a:rPr lang="en-US" sz="2000" dirty="0" err="1"/>
              <a:t>mapC</a:t>
            </a:r>
            <a:r>
              <a:rPr lang="en-US" sz="2000" dirty="0"/>
              <a:t>: </a:t>
            </a:r>
            <a:r>
              <a:rPr lang="en-US" sz="2000" dirty="0" err="1"/>
              <a:t>IList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/>
              <a:t> </a:t>
            </a:r>
            <a:r>
              <a:rPr lang="en-US" sz="2000" dirty="0" err="1"/>
              <a:t>IList</a:t>
            </a:r>
            <a:r>
              <a:rPr lang="en-US" sz="2000" dirty="0"/>
              <a:t> {</a:t>
            </a:r>
          </a:p>
          <a:p>
            <a:pPr marL="400050" lvl="1" indent="0" algn="l">
              <a:buNone/>
            </a:pPr>
            <a:r>
              <a:rPr lang="de-DE" sz="2000" dirty="0"/>
              <a:t>  </a:t>
            </a:r>
            <a:r>
              <a:rPr lang="de-DE" sz="2000" dirty="0" smtClean="0"/>
              <a:t> nil</a:t>
            </a:r>
            <a:r>
              <a:rPr lang="de-DE" sz="2000" dirty="0"/>
              <a:t>() 	</a:t>
            </a:r>
            <a:r>
              <a:rPr lang="de-DE" sz="2000" b="1" dirty="0">
                <a:solidFill>
                  <a:srgbClr val="7030A0"/>
                </a:solidFill>
              </a:rPr>
              <a:t>to</a:t>
            </a:r>
            <a:r>
              <a:rPr lang="de-DE" sz="2000" b="1" dirty="0"/>
              <a:t> </a:t>
            </a:r>
            <a:r>
              <a:rPr lang="de-DE" sz="2000" dirty="0"/>
              <a:t>nil [0]</a:t>
            </a:r>
            <a:r>
              <a:rPr lang="de-DE" sz="2000" b="1" dirty="0">
                <a:solidFill>
                  <a:srgbClr val="7030A0"/>
                </a:solidFill>
              </a:rPr>
              <a:t>		  </a:t>
            </a:r>
          </a:p>
          <a:p>
            <a:pPr marL="400050" lvl="1" indent="0" algn="l">
              <a:buNone/>
            </a:pPr>
            <a:r>
              <a:rPr lang="de-DE" sz="2000" dirty="0">
                <a:solidFill>
                  <a:srgbClr val="0000FF"/>
                </a:solidFill>
              </a:rPr>
              <a:t>|</a:t>
            </a:r>
            <a:r>
              <a:rPr lang="de-DE" sz="2000" dirty="0"/>
              <a:t> cons(x) 	</a:t>
            </a:r>
            <a:r>
              <a:rPr lang="de-DE" sz="2000" b="1" dirty="0">
                <a:solidFill>
                  <a:srgbClr val="7030A0"/>
                </a:solidFill>
              </a:rPr>
              <a:t>to</a:t>
            </a:r>
            <a:r>
              <a:rPr lang="de-DE" sz="2000" b="1" dirty="0"/>
              <a:t> </a:t>
            </a:r>
            <a:r>
              <a:rPr lang="de-DE" sz="2000" dirty="0"/>
              <a:t>cons [(i+5)%</a:t>
            </a:r>
            <a:r>
              <a:rPr lang="de-DE" sz="2000" dirty="0" smtClean="0"/>
              <a:t>26] </a:t>
            </a:r>
            <a:r>
              <a:rPr lang="de-DE" sz="2000" dirty="0"/>
              <a:t>(</a:t>
            </a:r>
            <a:r>
              <a:rPr lang="en-US" sz="2000" dirty="0" err="1"/>
              <a:t>mapC</a:t>
            </a:r>
            <a:r>
              <a:rPr lang="en-US" sz="2000" dirty="0"/>
              <a:t> x</a:t>
            </a:r>
            <a:r>
              <a:rPr lang="de-DE" sz="2000" dirty="0"/>
              <a:t>)</a:t>
            </a:r>
            <a:endParaRPr lang="en-US" sz="2000" dirty="0"/>
          </a:p>
          <a:p>
            <a:pPr marL="0" indent="0" algn="l">
              <a:buNone/>
            </a:pPr>
            <a:r>
              <a:rPr lang="en-US" sz="2000" dirty="0"/>
              <a:t>}</a:t>
            </a:r>
          </a:p>
          <a:p>
            <a:pPr marL="0" indent="0" algn="l">
              <a:buNone/>
            </a:pPr>
            <a:r>
              <a:rPr lang="en-US" sz="2000" b="1" dirty="0" err="1">
                <a:solidFill>
                  <a:srgbClr val="0000FF"/>
                </a:solidFill>
              </a:rPr>
              <a:t>def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dirty="0"/>
              <a:t>mapC</a:t>
            </a:r>
            <a:r>
              <a:rPr lang="en-US" sz="2000" baseline="30000" dirty="0"/>
              <a:t>2</a:t>
            </a:r>
            <a:r>
              <a:rPr lang="en-US" sz="2000" dirty="0"/>
              <a:t>: </a:t>
            </a:r>
            <a:r>
              <a:rPr lang="en-US" sz="2000" i="1" dirty="0" err="1"/>
              <a:t>IList</a:t>
            </a:r>
            <a:r>
              <a:rPr lang="en-US" sz="2000" i="1" dirty="0">
                <a:sym typeface="Wingdings" pitchFamily="2" charset="2"/>
              </a:rPr>
              <a:t></a:t>
            </a:r>
            <a:r>
              <a:rPr lang="en-US" sz="2000" i="1" dirty="0"/>
              <a:t> </a:t>
            </a:r>
            <a:r>
              <a:rPr lang="en-US" sz="2000" i="1" dirty="0" err="1"/>
              <a:t>IList</a:t>
            </a:r>
            <a:r>
              <a:rPr lang="en-US" sz="2000" i="1" dirty="0"/>
              <a:t>  </a:t>
            </a:r>
            <a:r>
              <a:rPr lang="en-US" sz="2000" b="1" dirty="0">
                <a:solidFill>
                  <a:srgbClr val="0000FF"/>
                </a:solidFill>
              </a:rPr>
              <a:t>:=  </a:t>
            </a:r>
            <a:r>
              <a:rPr lang="en-US" sz="2000" dirty="0"/>
              <a:t>compose </a:t>
            </a:r>
            <a:r>
              <a:rPr lang="en-US" sz="2000" dirty="0" err="1"/>
              <a:t>mapC</a:t>
            </a:r>
            <a:r>
              <a:rPr lang="en-US" sz="2000" dirty="0"/>
              <a:t> </a:t>
            </a:r>
            <a:r>
              <a:rPr lang="en-US" sz="2000" dirty="0" err="1"/>
              <a:t>mapC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Deforestation: Speedup</a:t>
            </a:r>
            <a:endParaRPr lang="en-US" dirty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>
              <a:buNone/>
            </a:pPr>
            <a:endParaRPr lang="en-US" b="1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8819150"/>
              </p:ext>
            </p:extLst>
          </p:nvPr>
        </p:nvGraphicFramePr>
        <p:xfrm>
          <a:off x="533400" y="1905000"/>
          <a:ext cx="76962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E1E4-F064-4601-B143-0B7D060B57B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05400" y="3461266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(f(f(…f(x)...)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48400" y="5486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f;f;f</a:t>
            </a:r>
            <a:r>
              <a:rPr lang="en-US" dirty="0" smtClean="0"/>
              <a:t>;…;f)(x)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344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Analysis of Functional Programs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E1E4-F064-4601-B143-0B7D060B57BD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43053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486150"/>
            <a:ext cx="7981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981450"/>
            <a:ext cx="63627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81000" y="1371600"/>
            <a:ext cx="3810000" cy="9144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" y="2286000"/>
            <a:ext cx="4267200" cy="12192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3505200"/>
            <a:ext cx="8001000" cy="4572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" y="3962400"/>
            <a:ext cx="3200400" cy="1524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7200" y="5486400"/>
            <a:ext cx="6400800" cy="685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4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 </a:t>
            </a:r>
            <a:r>
              <a:rPr lang="en-US" dirty="0"/>
              <a:t>Interference Analysis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Recognizers</a:t>
            </a:r>
            <a:r>
              <a:rPr lang="en-US" dirty="0"/>
              <a:t> output data that can be seen as a tree structure</a:t>
            </a:r>
          </a:p>
        </p:txBody>
      </p:sp>
      <p:pic>
        <p:nvPicPr>
          <p:cNvPr id="40964" name="Picture 2" descr="http://blog.cse-net.co.uk/wp-content/uploads/2011/07/KinectSk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507" y="3200400"/>
            <a:ext cx="2139293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2590800" y="43434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0967" name="TextBox 12"/>
          <p:cNvSpPr txBox="1">
            <a:spLocks noChangeArrowheads="1"/>
          </p:cNvSpPr>
          <p:nvPr/>
        </p:nvSpPr>
        <p:spPr bwMode="auto">
          <a:xfrm>
            <a:off x="7086600" y="29718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latin typeface="Calibri" pitchFamily="34" charset="0"/>
              </a:rPr>
              <a:t>Spine</a:t>
            </a:r>
          </a:p>
        </p:txBody>
      </p:sp>
      <p:sp>
        <p:nvSpPr>
          <p:cNvPr id="40968" name="TextBox 19"/>
          <p:cNvSpPr txBox="1">
            <a:spLocks noChangeArrowheads="1"/>
          </p:cNvSpPr>
          <p:nvPr/>
        </p:nvSpPr>
        <p:spPr bwMode="auto">
          <a:xfrm>
            <a:off x="6248400" y="3662363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latin typeface="Calibri" pitchFamily="34" charset="0"/>
              </a:rPr>
              <a:t>Hip</a:t>
            </a:r>
          </a:p>
        </p:txBody>
      </p:sp>
      <p:sp>
        <p:nvSpPr>
          <p:cNvPr id="40969" name="TextBox 21"/>
          <p:cNvSpPr txBox="1">
            <a:spLocks noChangeArrowheads="1"/>
          </p:cNvSpPr>
          <p:nvPr/>
        </p:nvSpPr>
        <p:spPr bwMode="auto">
          <a:xfrm>
            <a:off x="7848600" y="36576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latin typeface="Calibri" pitchFamily="34" charset="0"/>
              </a:rPr>
              <a:t>Neck</a:t>
            </a:r>
          </a:p>
        </p:txBody>
      </p:sp>
      <p:sp>
        <p:nvSpPr>
          <p:cNvPr id="40970" name="TextBox 22"/>
          <p:cNvSpPr txBox="1">
            <a:spLocks noChangeArrowheads="1"/>
          </p:cNvSpPr>
          <p:nvPr/>
        </p:nvSpPr>
        <p:spPr bwMode="auto">
          <a:xfrm>
            <a:off x="7315200" y="43434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latin typeface="Calibri" pitchFamily="34" charset="0"/>
              </a:rPr>
              <a:t>Head</a:t>
            </a:r>
          </a:p>
        </p:txBody>
      </p:sp>
      <p:sp>
        <p:nvSpPr>
          <p:cNvPr id="40971" name="TextBox 23"/>
          <p:cNvSpPr txBox="1">
            <a:spLocks noChangeArrowheads="1"/>
          </p:cNvSpPr>
          <p:nvPr/>
        </p:nvSpPr>
        <p:spPr bwMode="auto">
          <a:xfrm>
            <a:off x="6629400" y="43434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latin typeface="Calibri" pitchFamily="34" charset="0"/>
              </a:rPr>
              <a:t>Knee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667500" y="3341688"/>
            <a:ext cx="419100" cy="3159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40967" idx="2"/>
          </p:cNvCxnSpPr>
          <p:nvPr/>
        </p:nvCxnSpPr>
        <p:spPr>
          <a:xfrm>
            <a:off x="7696200" y="3341688"/>
            <a:ext cx="330200" cy="3206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6057900" y="4027488"/>
            <a:ext cx="209550" cy="3159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667500" y="4038600"/>
            <a:ext cx="20955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25" name="Straight Arrow Connector 1024"/>
          <p:cNvCxnSpPr/>
          <p:nvPr/>
        </p:nvCxnSpPr>
        <p:spPr>
          <a:xfrm>
            <a:off x="6934200" y="4713288"/>
            <a:ext cx="0" cy="3159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977" name="TextBox 35"/>
          <p:cNvSpPr txBox="1">
            <a:spLocks noChangeArrowheads="1"/>
          </p:cNvSpPr>
          <p:nvPr/>
        </p:nvSpPr>
        <p:spPr bwMode="auto">
          <a:xfrm>
            <a:off x="6629400" y="4964113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latin typeface="Calibri" pitchFamily="34" charset="0"/>
              </a:rPr>
              <a:t>Ankle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6934200" y="5322888"/>
            <a:ext cx="0" cy="3159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979" name="TextBox 37"/>
          <p:cNvSpPr txBox="1">
            <a:spLocks noChangeArrowheads="1"/>
          </p:cNvSpPr>
          <p:nvPr/>
        </p:nvSpPr>
        <p:spPr bwMode="auto">
          <a:xfrm>
            <a:off x="6629400" y="55626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latin typeface="Calibri" pitchFamily="34" charset="0"/>
              </a:rPr>
              <a:t>Foot</a:t>
            </a:r>
          </a:p>
        </p:txBody>
      </p:sp>
      <p:sp>
        <p:nvSpPr>
          <p:cNvPr id="40980" name="TextBox 38"/>
          <p:cNvSpPr txBox="1">
            <a:spLocks noChangeArrowheads="1"/>
          </p:cNvSpPr>
          <p:nvPr/>
        </p:nvSpPr>
        <p:spPr bwMode="auto">
          <a:xfrm>
            <a:off x="5867400" y="43434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latin typeface="Calibri" pitchFamily="34" charset="0"/>
              </a:rPr>
              <a:t>….</a:t>
            </a:r>
          </a:p>
        </p:txBody>
      </p:sp>
      <p:sp>
        <p:nvSpPr>
          <p:cNvPr id="40981" name="TextBox 39"/>
          <p:cNvSpPr txBox="1">
            <a:spLocks noChangeArrowheads="1"/>
          </p:cNvSpPr>
          <p:nvPr/>
        </p:nvSpPr>
        <p:spPr bwMode="auto">
          <a:xfrm>
            <a:off x="8458200" y="4354513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latin typeface="Calibri" pitchFamily="34" charset="0"/>
              </a:rPr>
              <a:t>….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7600950" y="4027488"/>
            <a:ext cx="419100" cy="3159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8305800" y="4022725"/>
            <a:ext cx="330200" cy="3206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334000" y="4316413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E1E4-F064-4601-B143-0B7D060B57BD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" name="Picture 2" descr="Screen Shot 2014-06-10 at 2.03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41" y="3276600"/>
            <a:ext cx="2263059" cy="209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2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Apps as Tree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Applications</a:t>
            </a:r>
            <a:r>
              <a:rPr lang="en-US" dirty="0" smtClean="0"/>
              <a:t> that use recognizers </a:t>
            </a:r>
            <a:r>
              <a:rPr lang="en-US" dirty="0"/>
              <a:t>can be modeled </a:t>
            </a:r>
            <a:r>
              <a:rPr lang="en-US" dirty="0" smtClean="0"/>
              <a:t>as </a:t>
            </a:r>
            <a:r>
              <a:rPr lang="en-US" b="1" dirty="0" smtClean="0"/>
              <a:t>FAST</a:t>
            </a:r>
            <a:r>
              <a:rPr lang="en-US" dirty="0" smtClean="0"/>
              <a:t> programs</a:t>
            </a:r>
            <a:endParaRPr lang="en-US" i="1" dirty="0"/>
          </a:p>
          <a:p>
            <a:pPr marL="400050" lvl="1" indent="0">
              <a:buFontTx/>
              <a:buNone/>
            </a:pPr>
            <a:r>
              <a:rPr lang="en-US" sz="1800" i="1" dirty="0" smtClean="0"/>
              <a:t> </a:t>
            </a:r>
            <a:r>
              <a:rPr lang="en-US" sz="100" i="1" dirty="0" smtClean="0"/>
              <a:t> </a:t>
            </a:r>
            <a:endParaRPr lang="en-US" sz="1600" i="1" dirty="0"/>
          </a:p>
          <a:p>
            <a:pPr>
              <a:buFontTx/>
              <a:buNone/>
            </a:pPr>
            <a:endParaRPr lang="en-US" dirty="0"/>
          </a:p>
        </p:txBody>
      </p:sp>
      <p:pic>
        <p:nvPicPr>
          <p:cNvPr id="41988" name="Picture 2" descr="http://blog.cse-net.co.uk/wp-content/uploads/2011/07/KinectSk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365626"/>
            <a:ext cx="19050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2" descr="http://blog.cse-net.co.uk/wp-content/uploads/2011/07/KinectSk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365626"/>
            <a:ext cx="19050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2" descr="http://www.headnhome.com/large/zephyr_red_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257676"/>
            <a:ext cx="5349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4114800" y="5257800"/>
            <a:ext cx="381000" cy="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E1E4-F064-4601-B143-0B7D060B57B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1524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26670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lvl="1" indent="0" algn="l">
              <a:buFontTx/>
              <a:buNone/>
            </a:pPr>
            <a:endParaRPr lang="en-US" dirty="0"/>
          </a:p>
          <a:p>
            <a:pPr algn="l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66900" y="2838271"/>
            <a:ext cx="49911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00050" lvl="1" indent="0" algn="l">
              <a:buFontTx/>
              <a:buNone/>
            </a:pPr>
            <a:r>
              <a:rPr lang="en-US" dirty="0">
                <a:solidFill>
                  <a:srgbClr val="0000FF"/>
                </a:solidFill>
              </a:rPr>
              <a:t>trans </a:t>
            </a:r>
            <a:r>
              <a:rPr lang="en-US" dirty="0" err="1"/>
              <a:t>addHat</a:t>
            </a:r>
            <a:r>
              <a:rPr lang="en-US" dirty="0"/>
              <a:t>: </a:t>
            </a:r>
            <a:r>
              <a:rPr lang="en-US" dirty="0" err="1"/>
              <a:t>STree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-&gt; </a:t>
            </a:r>
            <a:r>
              <a:rPr lang="en-US" dirty="0" err="1"/>
              <a:t>STree</a:t>
            </a:r>
            <a:endParaRPr lang="en-US" dirty="0"/>
          </a:p>
          <a:p>
            <a:pPr marL="400050" lvl="1" indent="0" algn="l">
              <a:buFontTx/>
              <a:buNone/>
            </a:pPr>
            <a:r>
              <a:rPr lang="en-US" dirty="0"/>
              <a:t>   	   Spine(</a:t>
            </a:r>
            <a:r>
              <a:rPr lang="en-US" dirty="0" err="1"/>
              <a:t>x,y</a:t>
            </a:r>
            <a:r>
              <a:rPr lang="en-US" dirty="0"/>
              <a:t>) </a:t>
            </a:r>
            <a:r>
              <a:rPr lang="en-US" dirty="0">
                <a:solidFill>
                  <a:srgbClr val="7030A0"/>
                </a:solidFill>
              </a:rPr>
              <a:t>to</a:t>
            </a:r>
            <a:r>
              <a:rPr lang="en-US" dirty="0"/>
              <a:t> Spine(</a:t>
            </a:r>
            <a:r>
              <a:rPr lang="en-US" dirty="0" err="1"/>
              <a:t>addHat</a:t>
            </a:r>
            <a:r>
              <a:rPr lang="en-US" dirty="0"/>
              <a:t>(x), y)</a:t>
            </a:r>
          </a:p>
          <a:p>
            <a:pPr marL="400050" lvl="1" indent="0" algn="l">
              <a:buFontTx/>
              <a:buNone/>
            </a:pPr>
            <a:r>
              <a:rPr lang="en-US" dirty="0"/>
              <a:t>	| Neck(</a:t>
            </a:r>
            <a:r>
              <a:rPr lang="en-US" dirty="0" err="1"/>
              <a:t>h,l,r</a:t>
            </a:r>
            <a:r>
              <a:rPr lang="en-US" dirty="0"/>
              <a:t>) </a:t>
            </a:r>
            <a:r>
              <a:rPr lang="en-US" dirty="0" smtClean="0">
                <a:solidFill>
                  <a:srgbClr val="7030A0"/>
                </a:solidFill>
              </a:rPr>
              <a:t>to</a:t>
            </a:r>
            <a:r>
              <a:rPr lang="en-US" dirty="0" smtClean="0"/>
              <a:t> </a:t>
            </a:r>
            <a:r>
              <a:rPr lang="en-US" dirty="0"/>
              <a:t>Neck(</a:t>
            </a:r>
            <a:r>
              <a:rPr lang="en-US" dirty="0" err="1"/>
              <a:t>addHat</a:t>
            </a:r>
            <a:r>
              <a:rPr lang="en-US" dirty="0"/>
              <a:t>(h), l, r)</a:t>
            </a:r>
          </a:p>
          <a:p>
            <a:pPr marL="400050" lvl="1" indent="0" algn="l">
              <a:buFontTx/>
              <a:buNone/>
            </a:pPr>
            <a:r>
              <a:rPr lang="en-US" dirty="0"/>
              <a:t>	| Head(a) </a:t>
            </a:r>
            <a:r>
              <a:rPr lang="en-US" dirty="0" smtClean="0">
                <a:solidFill>
                  <a:srgbClr val="7030A0"/>
                </a:solidFill>
              </a:rPr>
              <a:t>to</a:t>
            </a:r>
            <a:r>
              <a:rPr lang="en-US" dirty="0" smtClean="0"/>
              <a:t> </a:t>
            </a:r>
            <a:r>
              <a:rPr lang="en-US" dirty="0"/>
              <a:t>Head(Hat(a))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Composition of Programs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Two </a:t>
            </a:r>
            <a:r>
              <a:rPr lang="en-US" b="1" dirty="0"/>
              <a:t>FAST</a:t>
            </a:r>
            <a:r>
              <a:rPr lang="en-US" dirty="0"/>
              <a:t> programs can be composed into a </a:t>
            </a:r>
            <a:r>
              <a:rPr lang="en-US" dirty="0">
                <a:solidFill>
                  <a:srgbClr val="00B050"/>
                </a:solidFill>
              </a:rPr>
              <a:t>single </a:t>
            </a:r>
            <a:r>
              <a:rPr lang="en-US" b="1" dirty="0"/>
              <a:t>FAST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program</a:t>
            </a:r>
          </a:p>
        </p:txBody>
      </p:sp>
      <p:pic>
        <p:nvPicPr>
          <p:cNvPr id="44036" name="Picture 2" descr="http://blog.cse-net.co.uk/wp-content/uploads/2011/07/KinectSk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03650"/>
            <a:ext cx="19050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2" descr="http://blog.cse-net.co.uk/wp-content/uploads/2011/07/KinectSk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667000"/>
            <a:ext cx="19050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2" descr="http://www.headnhome.com/large/zephyr_red_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13" y="2719388"/>
            <a:ext cx="5349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2" descr="http://blog.cse-net.co.uk/wp-content/uploads/2011/07/KinectSk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13" y="4779963"/>
            <a:ext cx="19050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2667000" y="3894931"/>
            <a:ext cx="533400" cy="3754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041" name="TextBox 10"/>
          <p:cNvSpPr txBox="1">
            <a:spLocks noChangeArrowheads="1"/>
          </p:cNvSpPr>
          <p:nvPr/>
        </p:nvSpPr>
        <p:spPr bwMode="auto">
          <a:xfrm>
            <a:off x="2667000" y="3505200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</a:t>
            </a:r>
            <a:r>
              <a:rPr lang="en-US" sz="24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</a:t>
            </a:r>
            <a:endParaRPr lang="en-US" b="1" baseline="-25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647950" y="5454650"/>
            <a:ext cx="571500" cy="412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043" name="TextBox 12"/>
          <p:cNvSpPr txBox="1">
            <a:spLocks noChangeArrowheads="1"/>
          </p:cNvSpPr>
          <p:nvPr/>
        </p:nvSpPr>
        <p:spPr bwMode="auto">
          <a:xfrm>
            <a:off x="2743200" y="5029200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</a:t>
            </a:r>
            <a:r>
              <a:rPr lang="en-US" sz="24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</a:t>
            </a:r>
            <a:endParaRPr lang="en-US" b="1" baseline="-25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647950" y="4724400"/>
            <a:ext cx="367665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045" name="TextBox 18"/>
          <p:cNvSpPr txBox="1">
            <a:spLocks noChangeArrowheads="1"/>
          </p:cNvSpPr>
          <p:nvPr/>
        </p:nvSpPr>
        <p:spPr bwMode="auto">
          <a:xfrm>
            <a:off x="5410200" y="4191000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>
                <a:latin typeface="Calibri" pitchFamily="34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</a:t>
            </a:r>
            <a:r>
              <a:rPr lang="en-US" sz="2400" b="1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;p</a:t>
            </a:r>
            <a:r>
              <a:rPr lang="en-US" sz="2400" b="1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</a:t>
            </a:r>
            <a:endParaRPr lang="en-US" b="1" baseline="-25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44046" name="Picture 2" descr="http://blog.cse-net.co.uk/wp-content/uploads/2011/07/KinectSk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670300"/>
            <a:ext cx="19050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7" name="Picture 2" descr="http://www.headnhome.com/large/zephyr_red_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3721100"/>
            <a:ext cx="534987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8" name="Picture 2" descr="http://upload.wikimedia.org/wikipedia/commons/thumb/f/f2/Blucher_(PSF).jpg/290px-Blucher_(PSF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6477000"/>
            <a:ext cx="274637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9" name="Picture 2" descr="http://upload.wikimedia.org/wikipedia/commons/thumb/f/f2/Blucher_(PSF).jpg/290px-Blucher_(PSF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50" y="5378450"/>
            <a:ext cx="27305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E1E4-F064-4601-B143-0B7D060B57B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Interference analysis</a:t>
            </a:r>
            <a:endParaRPr lang="en-US" dirty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Apps can be </a:t>
            </a:r>
            <a:r>
              <a:rPr lang="en-US" sz="2400" b="1" dirty="0" smtClean="0">
                <a:solidFill>
                  <a:srgbClr val="FF0000"/>
                </a:solidFill>
              </a:rPr>
              <a:t>malicious</a:t>
            </a:r>
            <a:r>
              <a:rPr lang="en-US" sz="2400" dirty="0" smtClean="0"/>
              <a:t>: try to overwrite outputs of other apps</a:t>
            </a:r>
          </a:p>
          <a:p>
            <a:pPr>
              <a:buNone/>
            </a:pPr>
            <a:r>
              <a:rPr lang="en-US" sz="2400" dirty="0" smtClean="0"/>
              <a:t>Apps </a:t>
            </a:r>
            <a:r>
              <a:rPr lang="en-US" sz="2400" b="1" dirty="0"/>
              <a:t>interfere</a:t>
            </a:r>
            <a:r>
              <a:rPr lang="en-US" sz="2400" dirty="0"/>
              <a:t> when they </a:t>
            </a:r>
            <a:r>
              <a:rPr lang="en-US" sz="2400" dirty="0" smtClean="0"/>
              <a:t>annotate </a:t>
            </a:r>
            <a:r>
              <a:rPr lang="en-US" sz="2400" dirty="0"/>
              <a:t>the </a:t>
            </a:r>
            <a:r>
              <a:rPr lang="en-US" sz="2400" b="1" dirty="0"/>
              <a:t>same </a:t>
            </a:r>
            <a:r>
              <a:rPr lang="en-US" sz="2400" b="1" dirty="0" smtClean="0"/>
              <a:t>node </a:t>
            </a:r>
            <a:r>
              <a:rPr lang="en-US" sz="2400" dirty="0" smtClean="0"/>
              <a:t>of </a:t>
            </a:r>
            <a:r>
              <a:rPr lang="en-US" sz="2400" dirty="0"/>
              <a:t>a </a:t>
            </a:r>
            <a:r>
              <a:rPr lang="en-US" sz="2400" dirty="0" smtClean="0"/>
              <a:t>recognizer’s output</a:t>
            </a:r>
            <a:endParaRPr lang="en-US" sz="2400" dirty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000" dirty="0" smtClean="0"/>
          </a:p>
          <a:p>
            <a:endParaRPr lang="en-US" sz="1800" dirty="0" smtClean="0"/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We </a:t>
            </a:r>
            <a:r>
              <a:rPr lang="en-US" sz="2400" dirty="0"/>
              <a:t>can </a:t>
            </a:r>
            <a:r>
              <a:rPr lang="en-US" sz="2400" b="1" dirty="0"/>
              <a:t>compose</a:t>
            </a:r>
            <a:r>
              <a:rPr lang="en-US" sz="2400" dirty="0"/>
              <a:t> them and check </a:t>
            </a:r>
            <a:r>
              <a:rPr lang="en-US" sz="2400" dirty="0" smtClean="0"/>
              <a:t>if they interfere </a:t>
            </a:r>
            <a:r>
              <a:rPr lang="en-US" sz="2400" b="1" dirty="0" smtClean="0"/>
              <a:t>statically</a:t>
            </a:r>
            <a:r>
              <a:rPr lang="en-US" sz="2400" dirty="0" smtClean="0"/>
              <a:t>!!</a:t>
            </a:r>
          </a:p>
          <a:p>
            <a:pPr lvl="1"/>
            <a:r>
              <a:rPr lang="en-US" sz="2000" dirty="0" smtClean="0"/>
              <a:t>Put checker in the </a:t>
            </a:r>
            <a:r>
              <a:rPr lang="en-US" sz="2000" b="1" dirty="0" err="1" smtClean="0"/>
              <a:t>AppStore</a:t>
            </a:r>
            <a:r>
              <a:rPr lang="en-US" sz="2000" dirty="0" smtClean="0"/>
              <a:t> and analyze Apps before approval</a:t>
            </a:r>
          </a:p>
          <a:p>
            <a:endParaRPr lang="en-US" sz="200" dirty="0" smtClean="0"/>
          </a:p>
          <a:p>
            <a:pPr>
              <a:buNone/>
            </a:pPr>
            <a:endParaRPr lang="en-US" sz="24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792041"/>
              </p:ext>
            </p:extLst>
          </p:nvPr>
        </p:nvGraphicFramePr>
        <p:xfrm>
          <a:off x="533400" y="2971800"/>
          <a:ext cx="6096000" cy="164592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4572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Interfering apps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Add cat ears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Add hat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Add pin to a city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Blur a city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charset="0"/>
                        </a:rPr>
                        <a:t>Amazon </a:t>
                      </a:r>
                      <a:r>
                        <a:rPr kumimoji="0" lang="en-US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Arial" charset="0"/>
                        </a:rPr>
                        <a:t>Buy Now button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charset="0"/>
                        </a:rPr>
                        <a:t>Malicious Buy Now button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E1E4-F064-4601-B143-0B7D060B57BD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3074" name="Picture 2" descr="http://androinica.com/wp-content/uploads/2009/06/layar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514600"/>
            <a:ext cx="23050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Sanitization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Removing </a:t>
            </a:r>
            <a:r>
              <a:rPr lang="en-US" b="1" dirty="0"/>
              <a:t>malicious</a:t>
            </a:r>
            <a:r>
              <a:rPr lang="en-US" dirty="0"/>
              <a:t> </a:t>
            </a:r>
            <a:r>
              <a:rPr lang="en-US" dirty="0" smtClean="0"/>
              <a:t>active code </a:t>
            </a:r>
            <a:r>
              <a:rPr lang="en-US" dirty="0"/>
              <a:t>from HTML </a:t>
            </a:r>
            <a:r>
              <a:rPr lang="en-US" dirty="0" smtClean="0"/>
              <a:t>documents is a </a:t>
            </a:r>
            <a:r>
              <a:rPr lang="en-US" b="1" dirty="0" smtClean="0"/>
              <a:t>tree transformation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308854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body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1295400" y="3467708"/>
            <a:ext cx="266700" cy="272534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56401" y="3740864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script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1130149" y="4161783"/>
            <a:ext cx="0" cy="272534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10444" y="4431268"/>
            <a:ext cx="1249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en-US" b="1" dirty="0" smtClean="0">
                <a:solidFill>
                  <a:srgbClr val="FF0000"/>
                </a:solidFill>
              </a:rPr>
              <a:t>alicious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code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55296" y="3750632"/>
            <a:ext cx="479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div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438400" y="438294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2590800" y="4752279"/>
            <a:ext cx="0" cy="272534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600200" y="5051660"/>
            <a:ext cx="2023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“Today I’m happy”</a:t>
            </a:r>
            <a:endParaRPr lang="en-US" dirty="0"/>
          </a:p>
        </p:txBody>
      </p:sp>
      <p:cxnSp>
        <p:nvCxnSpPr>
          <p:cNvPr id="50" name="Straight Arrow Connector 49"/>
          <p:cNvCxnSpPr/>
          <p:nvPr/>
        </p:nvCxnSpPr>
        <p:spPr bwMode="auto">
          <a:xfrm>
            <a:off x="2252421" y="3457876"/>
            <a:ext cx="338379" cy="272534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 bwMode="auto">
          <a:xfrm>
            <a:off x="4114800" y="4283333"/>
            <a:ext cx="609600" cy="0"/>
          </a:xfrm>
          <a:prstGeom prst="straightConnector1">
            <a:avLst/>
          </a:prstGeom>
          <a:solidFill>
            <a:schemeClr val="accent1"/>
          </a:solidFill>
          <a:ln w="63500" cap="flat" cmpd="dbl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Arrow Connector 60"/>
          <p:cNvCxnSpPr/>
          <p:nvPr/>
        </p:nvCxnSpPr>
        <p:spPr bwMode="auto">
          <a:xfrm>
            <a:off x="2590800" y="4147066"/>
            <a:ext cx="0" cy="272534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6057970" y="310764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body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6168444" y="3769736"/>
            <a:ext cx="479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div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6251548" y="440205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cxnSp>
        <p:nvCxnSpPr>
          <p:cNvPr id="79" name="Straight Arrow Connector 78"/>
          <p:cNvCxnSpPr/>
          <p:nvPr/>
        </p:nvCxnSpPr>
        <p:spPr bwMode="auto">
          <a:xfrm>
            <a:off x="6403948" y="4771383"/>
            <a:ext cx="0" cy="272534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5410200" y="5011081"/>
            <a:ext cx="2023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“Today I’m happy”</a:t>
            </a:r>
            <a:endParaRPr lang="en-US" dirty="0"/>
          </a:p>
        </p:txBody>
      </p:sp>
      <p:cxnSp>
        <p:nvCxnSpPr>
          <p:cNvPr id="82" name="Straight Arrow Connector 81"/>
          <p:cNvCxnSpPr/>
          <p:nvPr/>
        </p:nvCxnSpPr>
        <p:spPr bwMode="auto">
          <a:xfrm>
            <a:off x="6403948" y="4166170"/>
            <a:ext cx="0" cy="272534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 bwMode="auto">
          <a:xfrm>
            <a:off x="6400800" y="3505200"/>
            <a:ext cx="0" cy="272534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31217" y="3669268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SANITIZE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E1E4-F064-4601-B143-0B7D060B57B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3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7" grpId="0"/>
      <p:bldP spid="78" grpId="0"/>
      <p:bldP spid="80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Interference Analysis in Practice</a:t>
            </a:r>
            <a:endParaRPr lang="en-US" dirty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b="1" dirty="0" smtClean="0"/>
              <a:t>100</a:t>
            </a:r>
            <a:r>
              <a:rPr lang="en-US" sz="2400" dirty="0" smtClean="0"/>
              <a:t> generated FAST programs, up to </a:t>
            </a:r>
            <a:r>
              <a:rPr lang="en-US" sz="2400" b="1" dirty="0" smtClean="0"/>
              <a:t>85 functions </a:t>
            </a:r>
            <a:r>
              <a:rPr lang="en-US" sz="2400" dirty="0" smtClean="0"/>
              <a:t>each</a:t>
            </a:r>
          </a:p>
          <a:p>
            <a:pPr>
              <a:buNone/>
            </a:pPr>
            <a:endParaRPr lang="en-US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400" dirty="0"/>
              <a:t>C</a:t>
            </a:r>
            <a:r>
              <a:rPr lang="en-US" sz="2400" dirty="0" smtClean="0"/>
              <a:t>heck </a:t>
            </a:r>
            <a:r>
              <a:rPr lang="en-US" sz="2400" dirty="0" smtClean="0">
                <a:solidFill>
                  <a:srgbClr val="00B050"/>
                </a:solidFill>
              </a:rPr>
              <a:t>statically</a:t>
            </a:r>
            <a:r>
              <a:rPr lang="en-US" sz="2400" dirty="0" smtClean="0"/>
              <a:t> if they </a:t>
            </a:r>
            <a:r>
              <a:rPr lang="en-US" sz="2400" b="1" dirty="0" smtClean="0"/>
              <a:t>conflict</a:t>
            </a:r>
            <a:r>
              <a:rPr lang="en-US" sz="2400" dirty="0" smtClean="0"/>
              <a:t> pairwise for </a:t>
            </a:r>
            <a:r>
              <a:rPr lang="en-US" sz="2400" b="1" dirty="0" smtClean="0">
                <a:solidFill>
                  <a:srgbClr val="00B050"/>
                </a:solidFill>
              </a:rPr>
              <a:t>ANY </a:t>
            </a:r>
            <a:r>
              <a:rPr lang="en-US" sz="2400" dirty="0" smtClean="0"/>
              <a:t>possible input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 smtClean="0"/>
              <a:t>Checked 99% of program pair in less than 0.5 sec!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 smtClean="0"/>
              <a:t>For an App store these are perfectly fine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609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Cheap Talk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E1E4-F064-4601-B143-0B7D060B57BD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" name="fastdemo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609600" y="381000"/>
            <a:ext cx="82296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4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FAST: </a:t>
            </a:r>
            <a:r>
              <a:rPr lang="en-US" dirty="0"/>
              <a:t>a versatile language for tree manipulating programs with decidable </a:t>
            </a:r>
            <a:r>
              <a:rPr lang="en-US" dirty="0" smtClean="0"/>
              <a:t>analysis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Symbolic </a:t>
            </a:r>
            <a:r>
              <a:rPr lang="en-US" dirty="0"/>
              <a:t>t</a:t>
            </a:r>
            <a:r>
              <a:rPr lang="en-US" dirty="0" smtClean="0"/>
              <a:t>ree </a:t>
            </a:r>
            <a:r>
              <a:rPr lang="en-US" dirty="0"/>
              <a:t>t</a:t>
            </a:r>
            <a:r>
              <a:rPr lang="en-US" dirty="0" smtClean="0"/>
              <a:t>ransducers with RLA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FAST is online: </a:t>
            </a:r>
            <a:r>
              <a:rPr lang="en-US" dirty="0" smtClean="0">
                <a:hlinkClick r:id="rId2"/>
              </a:rPr>
              <a:t>http://rise4fun.com/Fast/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E1E4-F064-4601-B143-0B7D060B57B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68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746752"/>
              </p:ext>
            </p:extLst>
          </p:nvPr>
        </p:nvGraphicFramePr>
        <p:xfrm>
          <a:off x="152400" y="609600"/>
          <a:ext cx="8686800" cy="5331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1752600"/>
                <a:gridCol w="1600200"/>
                <a:gridCol w="1828800"/>
                <a:gridCol w="1295400"/>
              </a:tblGrid>
              <a:tr h="759597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Decidability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Complexity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Structural</a:t>
                      </a:r>
                    </a:p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Expressiveness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Infinite alphabets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44008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effectLst/>
                        </a:rPr>
                        <a:t>Top</a:t>
                      </a:r>
                      <a:r>
                        <a:rPr lang="en-US" b="1" baseline="0" dirty="0" smtClean="0">
                          <a:effectLst/>
                        </a:rPr>
                        <a:t> Down Tree Transducers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baseline="0" dirty="0" smtClean="0">
                          <a:effectLst/>
                        </a:rPr>
                        <a:t>[Engelfriet75]</a:t>
                      </a:r>
                      <a:endParaRPr lang="en-US" b="0" dirty="0" smtClean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</a:t>
                      </a:r>
                      <a:endParaRPr lang="en-US" b="1" i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</a:t>
                      </a:r>
                      <a:endParaRPr lang="en-US" b="1" i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</a:t>
                      </a:r>
                      <a:endParaRPr lang="en-US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</a:t>
                      </a:r>
                      <a:endParaRPr lang="en-US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44008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effectLst/>
                        </a:rPr>
                        <a:t>Top</a:t>
                      </a:r>
                      <a:r>
                        <a:rPr lang="en-US" b="1" baseline="0" dirty="0" smtClean="0">
                          <a:effectLst/>
                        </a:rPr>
                        <a:t> Down Tree Transducers with Regular Look-ahead</a:t>
                      </a:r>
                    </a:p>
                    <a:p>
                      <a:pPr algn="ctr"/>
                      <a:r>
                        <a:rPr lang="en-US" b="0" baseline="0" dirty="0" smtClean="0">
                          <a:effectLst/>
                        </a:rPr>
                        <a:t>[Engelfriet76]</a:t>
                      </a:r>
                      <a:endParaRPr lang="en-US" b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~</a:t>
                      </a:r>
                      <a:endParaRPr lang="en-US" b="1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</a:t>
                      </a:r>
                    </a:p>
                  </a:txBody>
                  <a:tcPr anchor="ctr"/>
                </a:tc>
              </a:tr>
              <a:tr h="75959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effectLst/>
                        </a:rPr>
                        <a:t>Streaming</a:t>
                      </a:r>
                      <a:r>
                        <a:rPr lang="en-US" b="1" baseline="0" dirty="0" smtClean="0">
                          <a:effectLst/>
                        </a:rPr>
                        <a:t> Tree Transducers </a:t>
                      </a:r>
                      <a:r>
                        <a:rPr lang="en-US" b="0" baseline="0" dirty="0" smtClean="0">
                          <a:effectLst/>
                        </a:rPr>
                        <a:t>[AlurDantoni12]</a:t>
                      </a:r>
                      <a:endParaRPr lang="en-US" b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</a:t>
                      </a:r>
                      <a:endParaRPr lang="en-US" b="1" i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</a:t>
                      </a:r>
                      <a:endParaRPr lang="en-US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</a:t>
                      </a:r>
                      <a:endParaRPr lang="en-US" b="1" i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</a:t>
                      </a:r>
                      <a:endParaRPr lang="en-US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44008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effectLst/>
                        </a:rPr>
                        <a:t>Data</a:t>
                      </a:r>
                      <a:r>
                        <a:rPr lang="en-US" b="1" baseline="0" dirty="0" smtClean="0">
                          <a:effectLst/>
                        </a:rPr>
                        <a:t> Automata</a:t>
                      </a:r>
                    </a:p>
                    <a:p>
                      <a:pPr algn="ctr"/>
                      <a:r>
                        <a:rPr lang="en-US" b="0" dirty="0" smtClean="0">
                          <a:effectLst/>
                        </a:rPr>
                        <a:t>[Bojanczyk98]</a:t>
                      </a:r>
                      <a:endParaRPr lang="en-US" b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~</a:t>
                      </a:r>
                      <a:endParaRPr lang="en-US" sz="2800" b="1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</a:t>
                      </a:r>
                      <a:endParaRPr lang="en-US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</a:t>
                      </a:r>
                      <a:endParaRPr lang="en-US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</a:t>
                      </a:r>
                      <a:endParaRPr lang="en-US" b="1" i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44008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effectLst/>
                        </a:rPr>
                        <a:t>Symbolic</a:t>
                      </a:r>
                      <a:r>
                        <a:rPr lang="en-US" b="1" baseline="0" dirty="0" smtClean="0">
                          <a:effectLst/>
                        </a:rPr>
                        <a:t> Tree Transducers</a:t>
                      </a:r>
                    </a:p>
                    <a:p>
                      <a:pPr algn="ctr"/>
                      <a:r>
                        <a:rPr lang="en-US" b="0" baseline="0" dirty="0" smtClean="0">
                          <a:effectLst/>
                        </a:rPr>
                        <a:t>[VeanesBjoerner11]</a:t>
                      </a:r>
                      <a:endParaRPr lang="en-US" b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</a:t>
                      </a:r>
                      <a:endParaRPr lang="en-US" b="1" i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</a:t>
                      </a:r>
                      <a:endParaRPr lang="en-US" b="1" i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</a:t>
                      </a:r>
                      <a:endParaRPr lang="en-US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</a:t>
                      </a:r>
                      <a:endParaRPr lang="en-US" b="1" i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E1E4-F064-4601-B143-0B7D060B57B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04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 we Need?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sz="12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We want to </a:t>
            </a:r>
            <a:r>
              <a:rPr lang="en-US" b="1" dirty="0"/>
              <a:t>write</a:t>
            </a:r>
            <a:r>
              <a:rPr lang="en-US" dirty="0"/>
              <a:t> these single transformations </a:t>
            </a:r>
            <a:r>
              <a:rPr lang="en-US" b="1" dirty="0"/>
              <a:t>separately</a:t>
            </a:r>
            <a:r>
              <a:rPr lang="en-US" dirty="0"/>
              <a:t> to avoid </a:t>
            </a:r>
            <a:r>
              <a:rPr lang="en-US" dirty="0" smtClean="0"/>
              <a:t>errors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E1E4-F064-4601-B143-0B7D060B57B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276600" y="1600200"/>
            <a:ext cx="2362200" cy="1600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US" sz="2400" b="1" dirty="0" smtClean="0"/>
              <a:t>Remove </a:t>
            </a:r>
            <a:r>
              <a:rPr lang="en-US" sz="2400" dirty="0" smtClean="0"/>
              <a:t>malicious URLs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5943600" y="1600200"/>
            <a:ext cx="2590800" cy="1600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US" sz="2400" b="1" dirty="0" smtClean="0"/>
              <a:t>Replace</a:t>
            </a:r>
            <a:r>
              <a:rPr lang="en-US" sz="2400" dirty="0" smtClean="0"/>
              <a:t> </a:t>
            </a:r>
            <a:r>
              <a:rPr lang="en-US" sz="2400" dirty="0"/>
              <a:t>deprecated tags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33400" y="1600200"/>
            <a:ext cx="2362200" cy="1600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US" sz="2400" b="1" dirty="0" smtClean="0"/>
              <a:t>Remove</a:t>
            </a:r>
            <a:r>
              <a:rPr lang="en-US" sz="2400" dirty="0" smtClean="0"/>
              <a:t> </a:t>
            </a:r>
            <a:r>
              <a:rPr lang="en-US" sz="2400" dirty="0"/>
              <a:t>bad elements (scripts…)</a:t>
            </a:r>
          </a:p>
        </p:txBody>
      </p:sp>
    </p:spTree>
    <p:extLst>
      <p:ext uri="{BB962C8B-B14F-4D97-AF65-F5344CB8AC3E}">
        <p14:creationId xmlns:p14="http://schemas.microsoft.com/office/powerpoint/2010/main" val="3265392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Properties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267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Composition</a:t>
            </a:r>
            <a:r>
              <a:rPr lang="en-US" dirty="0" smtClean="0"/>
              <a:t>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 T(</a:t>
            </a:r>
            <a:r>
              <a:rPr lang="en-US" i="1" dirty="0" smtClean="0"/>
              <a:t>x</a:t>
            </a:r>
            <a:r>
              <a:rPr lang="en-US" dirty="0"/>
              <a:t>) = T</a:t>
            </a:r>
            <a:r>
              <a:rPr lang="en-US" baseline="-25000" dirty="0"/>
              <a:t>2</a:t>
            </a:r>
            <a:r>
              <a:rPr lang="en-US" dirty="0"/>
              <a:t>(T</a:t>
            </a:r>
            <a:r>
              <a:rPr lang="en-US" baseline="-25000" dirty="0"/>
              <a:t>1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))</a:t>
            </a:r>
          </a:p>
          <a:p>
            <a:endParaRPr lang="en-US" sz="1700" dirty="0" smtClean="0"/>
          </a:p>
          <a:p>
            <a:pPr>
              <a:buNone/>
            </a:pPr>
            <a:r>
              <a:rPr lang="en-US" b="1" dirty="0" smtClean="0"/>
              <a:t>Type-checking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given two languages I</a:t>
            </a:r>
            <a:r>
              <a:rPr lang="en-US" dirty="0"/>
              <a:t>,</a:t>
            </a:r>
            <a:r>
              <a:rPr lang="en-US" dirty="0" smtClean="0"/>
              <a:t>O</a:t>
            </a:r>
            <a:br>
              <a:rPr lang="en-US" dirty="0" smtClean="0"/>
            </a:br>
            <a:r>
              <a:rPr lang="en-US" dirty="0" smtClean="0"/>
              <a:t>   T(I)  </a:t>
            </a:r>
            <a:r>
              <a:rPr lang="en-US" dirty="0"/>
              <a:t>is </a:t>
            </a:r>
            <a:r>
              <a:rPr lang="en-US" dirty="0" smtClean="0"/>
              <a:t>always </a:t>
            </a:r>
            <a:r>
              <a:rPr lang="en-US" dirty="0"/>
              <a:t>in </a:t>
            </a:r>
            <a:r>
              <a:rPr lang="en-US" dirty="0" smtClean="0"/>
              <a:t>O</a:t>
            </a:r>
          </a:p>
          <a:p>
            <a:pPr>
              <a:buNone/>
            </a:pPr>
            <a:endParaRPr lang="en-US" sz="1700" b="1" dirty="0" smtClean="0"/>
          </a:p>
          <a:p>
            <a:pPr>
              <a:buNone/>
            </a:pPr>
            <a:r>
              <a:rPr lang="en-US" b="1" dirty="0"/>
              <a:t>Pre-image: </a:t>
            </a:r>
            <a:r>
              <a:rPr lang="en-US" dirty="0"/>
              <a:t>compute the input that produces a particular output</a:t>
            </a:r>
            <a:endParaRPr lang="en-US" b="1" dirty="0"/>
          </a:p>
          <a:p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To achieve </a:t>
            </a:r>
            <a:r>
              <a:rPr lang="en-US" b="1" dirty="0" smtClean="0"/>
              <a:t>speed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  <a:p>
            <a:endParaRPr lang="en-US" sz="1700" dirty="0" smtClean="0"/>
          </a:p>
          <a:p>
            <a:pPr>
              <a:buNone/>
            </a:pPr>
            <a:r>
              <a:rPr lang="en-US" dirty="0" smtClean="0"/>
              <a:t>Check if the sanitizer ever produces a malicious output</a:t>
            </a:r>
          </a:p>
          <a:p>
            <a:pPr>
              <a:buNone/>
            </a:pPr>
            <a:endParaRPr lang="en-US" sz="2200" dirty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dirty="0" smtClean="0"/>
              <a:t>Produce </a:t>
            </a:r>
            <a:r>
              <a:rPr lang="en-US" b="1" dirty="0" smtClean="0"/>
              <a:t>counterexamples</a:t>
            </a:r>
            <a:r>
              <a:rPr lang="en-US" dirty="0" smtClean="0"/>
              <a:t> if type-checking fails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C9E0-E3F5-4CD7-8C72-B4BC8AD48F7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514600" y="6019800"/>
            <a:ext cx="4114800" cy="533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en-US" dirty="0" smtClean="0">
                <a:hlinkClick r:id="rId2"/>
              </a:rPr>
              <a:t>DEMO</a:t>
            </a:r>
            <a:r>
              <a:rPr lang="en-US" dirty="0"/>
              <a:t>: http://rise4fun.com/Fast/</a:t>
            </a:r>
            <a:r>
              <a:rPr lang="en-US" dirty="0" err="1"/>
              <a:t>jN</a:t>
            </a:r>
            <a:endParaRPr lang="en-US" dirty="0" smtClean="0"/>
          </a:p>
        </p:txBody>
      </p:sp>
      <p:sp>
        <p:nvSpPr>
          <p:cNvPr id="9" name="Rectangle 8"/>
          <p:cNvSpPr/>
          <p:nvPr/>
        </p:nvSpPr>
        <p:spPr>
          <a:xfrm>
            <a:off x="381000" y="1447800"/>
            <a:ext cx="8382000" cy="10668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1000" y="4419600"/>
            <a:ext cx="8382000" cy="1219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81000" y="2667000"/>
            <a:ext cx="8382000" cy="1600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862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Compiler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3009900"/>
            <a:ext cx="13716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FAST code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2743200" y="3492500"/>
            <a:ext cx="13716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Transducers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4800600" y="3492500"/>
            <a:ext cx="1447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Analysis</a:t>
            </a:r>
          </a:p>
          <a:p>
            <a:pPr algn="ctr"/>
            <a:r>
              <a:rPr lang="en-US" b="1" dirty="0" smtClean="0"/>
              <a:t>and</a:t>
            </a:r>
          </a:p>
          <a:p>
            <a:pPr algn="ctr"/>
            <a:r>
              <a:rPr lang="en-US" b="1" dirty="0" smtClean="0"/>
              <a:t>optimization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7086600" y="3009900"/>
            <a:ext cx="13716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C#</a:t>
            </a: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114800" y="4102100"/>
            <a:ext cx="685800" cy="0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0" idx="3"/>
            <a:endCxn id="7" idx="1"/>
          </p:cNvCxnSpPr>
          <p:nvPr/>
        </p:nvCxnSpPr>
        <p:spPr>
          <a:xfrm>
            <a:off x="6477000" y="3619500"/>
            <a:ext cx="609600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4" idx="3"/>
            <a:endCxn id="10" idx="1"/>
          </p:cNvCxnSpPr>
          <p:nvPr/>
        </p:nvCxnSpPr>
        <p:spPr>
          <a:xfrm>
            <a:off x="1828800" y="3619500"/>
            <a:ext cx="609600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E1E4-F064-4601-B143-0B7D060B57B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438400" y="2209800"/>
            <a:ext cx="4038600" cy="281940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733800" y="2362200"/>
            <a:ext cx="1447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SMT solver</a:t>
            </a:r>
            <a:endParaRPr lang="en-US" b="1" dirty="0"/>
          </a:p>
        </p:txBody>
      </p:sp>
      <p:cxnSp>
        <p:nvCxnSpPr>
          <p:cNvPr id="15" name="Straight Arrow Connector 14"/>
          <p:cNvCxnSpPr>
            <a:endCxn id="5" idx="0"/>
          </p:cNvCxnSpPr>
          <p:nvPr/>
        </p:nvCxnSpPr>
        <p:spPr>
          <a:xfrm flipH="1">
            <a:off x="3429000" y="3048000"/>
            <a:ext cx="533400" cy="444500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6" idx="0"/>
          </p:cNvCxnSpPr>
          <p:nvPr/>
        </p:nvCxnSpPr>
        <p:spPr>
          <a:xfrm>
            <a:off x="4953000" y="3048000"/>
            <a:ext cx="571500" cy="444500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658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by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E1E4-F064-4601-B143-0B7D060B57B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58326" y="2486025"/>
            <a:ext cx="1094874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mapC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29926" y="2486025"/>
            <a:ext cx="1094874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mapC2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581150"/>
            <a:ext cx="4029075" cy="2254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rc 6"/>
          <p:cNvSpPr/>
          <p:nvPr/>
        </p:nvSpPr>
        <p:spPr>
          <a:xfrm>
            <a:off x="1905000" y="2314575"/>
            <a:ext cx="4114800" cy="581025"/>
          </a:xfrm>
          <a:prstGeom prst="arc">
            <a:avLst>
              <a:gd name="adj1" fmla="val 10892889"/>
              <a:gd name="adj2" fmla="val 21325552"/>
            </a:avLst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>
            <a:off x="990600" y="2133600"/>
            <a:ext cx="6248400" cy="1905000"/>
          </a:xfrm>
          <a:prstGeom prst="arc">
            <a:avLst>
              <a:gd name="adj1" fmla="val 90888"/>
              <a:gd name="adj2" fmla="val 10283766"/>
            </a:avLst>
          </a:prstGeom>
          <a:ln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894543" y="1914525"/>
            <a:ext cx="1573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Transducers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5181600" y="1752600"/>
            <a:ext cx="2971800" cy="190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40729"/>
            <a:ext cx="8001000" cy="3517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301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the right formalism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C9E0-E3F5-4CD7-8C72-B4BC8AD48F7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92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smtClean="0"/>
              <a:t>Semantics </a:t>
            </a:r>
            <a:r>
              <a:rPr lang="en-US" sz="3600" b="1" dirty="0" smtClean="0"/>
              <a:t>as Transducers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24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3000" b="1" dirty="0" smtClean="0"/>
              <a:t>Goal: </a:t>
            </a:r>
          </a:p>
          <a:p>
            <a:pPr>
              <a:buNone/>
            </a:pPr>
            <a:r>
              <a:rPr lang="en-US" sz="3000" b="1" dirty="0"/>
              <a:t>	</a:t>
            </a:r>
            <a:r>
              <a:rPr lang="en-US" sz="3000" dirty="0" smtClean="0"/>
              <a:t>find a </a:t>
            </a:r>
            <a:r>
              <a:rPr lang="en-US" sz="3000" b="1" dirty="0" smtClean="0"/>
              <a:t>decidable</a:t>
            </a:r>
            <a:r>
              <a:rPr lang="en-US" sz="3000" dirty="0" smtClean="0"/>
              <a:t> class </a:t>
            </a:r>
          </a:p>
          <a:p>
            <a:pPr>
              <a:buNone/>
            </a:pPr>
            <a:r>
              <a:rPr lang="en-US" sz="3000" dirty="0"/>
              <a:t>	</a:t>
            </a:r>
            <a:r>
              <a:rPr lang="en-US" sz="3000" dirty="0" smtClean="0"/>
              <a:t>of </a:t>
            </a:r>
            <a:r>
              <a:rPr lang="en-US" sz="3000" b="1" dirty="0" smtClean="0"/>
              <a:t>tree transducers</a:t>
            </a:r>
          </a:p>
          <a:p>
            <a:pPr>
              <a:buNone/>
            </a:pPr>
            <a:r>
              <a:rPr lang="en-US" sz="3000" dirty="0"/>
              <a:t>	</a:t>
            </a:r>
            <a:r>
              <a:rPr lang="en-US" sz="3000" dirty="0" smtClean="0"/>
              <a:t>that can </a:t>
            </a:r>
            <a:r>
              <a:rPr lang="en-US" sz="3000" b="1" dirty="0" smtClean="0"/>
              <a:t>express</a:t>
            </a:r>
            <a:r>
              <a:rPr lang="en-US" sz="3000" dirty="0" smtClean="0"/>
              <a:t> the previous examples</a:t>
            </a:r>
            <a:endParaRPr lang="en-US" sz="3000" dirty="0" smtClean="0">
              <a:solidFill>
                <a:srgbClr val="FF0000"/>
              </a:solidFill>
            </a:endParaRPr>
          </a:p>
          <a:p>
            <a:pPr lvl="1"/>
            <a:endParaRPr lang="en-US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C9E0-E3F5-4CD7-8C72-B4BC8AD48F7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58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4004</TotalTime>
  <Words>927</Words>
  <Application>Microsoft Macintosh PowerPoint</Application>
  <PresentationFormat>On-screen Show (4:3)</PresentationFormat>
  <Paragraphs>398</Paragraphs>
  <Slides>33</Slides>
  <Notes>9</Notes>
  <HiddenSlides>1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FAST: a Transducer Based Language for Manipulating Trees</vt:lpstr>
      <vt:lpstr>Motivation</vt:lpstr>
      <vt:lpstr>HTML Sanitization</vt:lpstr>
      <vt:lpstr>What do we Need?</vt:lpstr>
      <vt:lpstr>Interesting Properties </vt:lpstr>
      <vt:lpstr>FAST Compiler</vt:lpstr>
      <vt:lpstr>Stages by Example</vt:lpstr>
      <vt:lpstr>Choosing the right formalism</vt:lpstr>
      <vt:lpstr>Semantics as Transducers</vt:lpstr>
      <vt:lpstr>Top Down Tree Transducers [Engelfriet75]</vt:lpstr>
      <vt:lpstr>Symbolic Tree Transducers [PSI11]</vt:lpstr>
      <vt:lpstr>Improving structural expressiveness</vt:lpstr>
      <vt:lpstr>Regular Look Ahead (TOPR)</vt:lpstr>
      <vt:lpstr>PowerPoint Presentation</vt:lpstr>
      <vt:lpstr>Composition of symbolic transducers with regular lookahead</vt:lpstr>
      <vt:lpstr>Composition of STTR</vt:lpstr>
      <vt:lpstr>Classes of STTR </vt:lpstr>
      <vt:lpstr>When can we Compose?</vt:lpstr>
      <vt:lpstr>Pre-image as Composition</vt:lpstr>
      <vt:lpstr>FAST: Decidable by Design</vt:lpstr>
      <vt:lpstr>Case studies and experiments</vt:lpstr>
      <vt:lpstr>Case Studies and Experiments</vt:lpstr>
      <vt:lpstr>Deforestation</vt:lpstr>
      <vt:lpstr>Deforestation: Speedup</vt:lpstr>
      <vt:lpstr>Analysis of Functional Programs</vt:lpstr>
      <vt:lpstr>AR Interference Analysis</vt:lpstr>
      <vt:lpstr>Apps as Tree Transformations</vt:lpstr>
      <vt:lpstr>Composition of Programs</vt:lpstr>
      <vt:lpstr>Interference analysis</vt:lpstr>
      <vt:lpstr>Interference Analysis in Practice</vt:lpstr>
      <vt:lpstr>No Cheap Talk</vt:lpstr>
      <vt:lpstr>Conclusion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a permission system for Kinect</dc:title>
  <dc:creator>Suman Jana</dc:creator>
  <cp:lastModifiedBy>Loris D'Antoni</cp:lastModifiedBy>
  <cp:revision>262</cp:revision>
  <dcterms:created xsi:type="dcterms:W3CDTF">2012-08-01T18:12:57Z</dcterms:created>
  <dcterms:modified xsi:type="dcterms:W3CDTF">2014-06-11T01:28:41Z</dcterms:modified>
</cp:coreProperties>
</file>